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6" r:id="rId5"/>
    <p:sldId id="258" r:id="rId6"/>
    <p:sldId id="259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EBD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BD321D-20CA-473F-AC65-64E10EB198B9}" v="21" dt="2026-01-09T11:11:51.219"/>
    <p1510:client id="{E2AF45EA-36BA-45AA-9BDF-593B3F28C669}" v="89" dt="2026-01-08T14:47:51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gi Mishra" userId="3fe37c55-81eb-4f13-8dea-6680bc9efeb6" providerId="ADAL" clId="{E10F704D-2D99-441A-958A-7D03FD447564}"/>
    <pc:docChg chg="modSld">
      <pc:chgData name="Shivangi Mishra" userId="3fe37c55-81eb-4f13-8dea-6680bc9efeb6" providerId="ADAL" clId="{E10F704D-2D99-441A-958A-7D03FD447564}" dt="2026-01-09T11:12:44.529" v="175" actId="14100"/>
      <pc:docMkLst>
        <pc:docMk/>
      </pc:docMkLst>
      <pc:sldChg chg="addSp modSp mod">
        <pc:chgData name="Shivangi Mishra" userId="3fe37c55-81eb-4f13-8dea-6680bc9efeb6" providerId="ADAL" clId="{E10F704D-2D99-441A-958A-7D03FD447564}" dt="2026-01-09T10:35:19.309" v="98" actId="20577"/>
        <pc:sldMkLst>
          <pc:docMk/>
          <pc:sldMk cId="1735697113" sldId="257"/>
        </pc:sldMkLst>
        <pc:spChg chg="add mod">
          <ac:chgData name="Shivangi Mishra" userId="3fe37c55-81eb-4f13-8dea-6680bc9efeb6" providerId="ADAL" clId="{E10F704D-2D99-441A-958A-7D03FD447564}" dt="2026-01-09T10:35:19.309" v="98" actId="20577"/>
          <ac:spMkLst>
            <pc:docMk/>
            <pc:sldMk cId="1735697113" sldId="257"/>
            <ac:spMk id="2" creationId="{2136C73C-456C-D375-849F-453267D7C9D1}"/>
          </ac:spMkLst>
        </pc:spChg>
        <pc:spChg chg="add mod">
          <ac:chgData name="Shivangi Mishra" userId="3fe37c55-81eb-4f13-8dea-6680bc9efeb6" providerId="ADAL" clId="{E10F704D-2D99-441A-958A-7D03FD447564}" dt="2026-01-09T10:35:10.666" v="95" actId="164"/>
          <ac:spMkLst>
            <pc:docMk/>
            <pc:sldMk cId="1735697113" sldId="257"/>
            <ac:spMk id="3" creationId="{70367CF4-1803-A93A-BC89-4E20FB86A1A1}"/>
          </ac:spMkLst>
        </pc:spChg>
        <pc:spChg chg="mod">
          <ac:chgData name="Shivangi Mishra" userId="3fe37c55-81eb-4f13-8dea-6680bc9efeb6" providerId="ADAL" clId="{E10F704D-2D99-441A-958A-7D03FD447564}" dt="2026-01-09T10:33:54.232" v="5" actId="20577"/>
          <ac:spMkLst>
            <pc:docMk/>
            <pc:sldMk cId="1735697113" sldId="257"/>
            <ac:spMk id="9" creationId="{F7969095-71FF-E72D-9D73-95A96D35CE26}"/>
          </ac:spMkLst>
        </pc:spChg>
        <pc:spChg chg="mod">
          <ac:chgData name="Shivangi Mishra" userId="3fe37c55-81eb-4f13-8dea-6680bc9efeb6" providerId="ADAL" clId="{E10F704D-2D99-441A-958A-7D03FD447564}" dt="2026-01-09T10:34:23.797" v="57" actId="20577"/>
          <ac:spMkLst>
            <pc:docMk/>
            <pc:sldMk cId="1735697113" sldId="257"/>
            <ac:spMk id="49" creationId="{959E795D-3F01-8813-8104-334B75B0D97C}"/>
          </ac:spMkLst>
        </pc:spChg>
        <pc:grpChg chg="add mod">
          <ac:chgData name="Shivangi Mishra" userId="3fe37c55-81eb-4f13-8dea-6680bc9efeb6" providerId="ADAL" clId="{E10F704D-2D99-441A-958A-7D03FD447564}" dt="2026-01-09T10:35:15.837" v="96" actId="1076"/>
          <ac:grpSpMkLst>
            <pc:docMk/>
            <pc:sldMk cId="1735697113" sldId="257"/>
            <ac:grpSpMk id="6" creationId="{A7E4C5D6-0283-E855-B7E9-D74F51F8205A}"/>
          </ac:grpSpMkLst>
        </pc:grpChg>
        <pc:grpChg chg="mod">
          <ac:chgData name="Shivangi Mishra" userId="3fe37c55-81eb-4f13-8dea-6680bc9efeb6" providerId="ADAL" clId="{E10F704D-2D99-441A-958A-7D03FD447564}" dt="2026-01-09T10:35:10.666" v="95" actId="164"/>
          <ac:grpSpMkLst>
            <pc:docMk/>
            <pc:sldMk cId="1735697113" sldId="257"/>
            <ac:grpSpMk id="82" creationId="{BF4A2B0C-1888-A46E-7144-D66966E2254C}"/>
          </ac:grpSpMkLst>
        </pc:grpChg>
        <pc:cxnChg chg="add mod">
          <ac:chgData name="Shivangi Mishra" userId="3fe37c55-81eb-4f13-8dea-6680bc9efeb6" providerId="ADAL" clId="{E10F704D-2D99-441A-958A-7D03FD447564}" dt="2026-01-09T10:35:10.666" v="95" actId="164"/>
          <ac:cxnSpMkLst>
            <pc:docMk/>
            <pc:sldMk cId="1735697113" sldId="257"/>
            <ac:cxnSpMk id="5" creationId="{9E186AD9-0F21-95DA-B8D7-16FD77E568DC}"/>
          </ac:cxnSpMkLst>
        </pc:cxnChg>
      </pc:sldChg>
      <pc:sldChg chg="modSp mod">
        <pc:chgData name="Shivangi Mishra" userId="3fe37c55-81eb-4f13-8dea-6680bc9efeb6" providerId="ADAL" clId="{E10F704D-2D99-441A-958A-7D03FD447564}" dt="2026-01-09T11:08:04.027" v="142" actId="1076"/>
        <pc:sldMkLst>
          <pc:docMk/>
          <pc:sldMk cId="992255793" sldId="258"/>
        </pc:sldMkLst>
        <pc:spChg chg="mod">
          <ac:chgData name="Shivangi Mishra" userId="3fe37c55-81eb-4f13-8dea-6680bc9efeb6" providerId="ADAL" clId="{E10F704D-2D99-441A-958A-7D03FD447564}" dt="2026-01-09T11:07:47.123" v="138" actId="14100"/>
          <ac:spMkLst>
            <pc:docMk/>
            <pc:sldMk cId="992255793" sldId="258"/>
            <ac:spMk id="2" creationId="{45301AFB-9E47-35AE-560B-7AA44144794A}"/>
          </ac:spMkLst>
        </pc:spChg>
        <pc:spChg chg="mod">
          <ac:chgData name="Shivangi Mishra" userId="3fe37c55-81eb-4f13-8dea-6680bc9efeb6" providerId="ADAL" clId="{E10F704D-2D99-441A-958A-7D03FD447564}" dt="2026-01-09T11:07:47.123" v="138" actId="14100"/>
          <ac:spMkLst>
            <pc:docMk/>
            <pc:sldMk cId="992255793" sldId="258"/>
            <ac:spMk id="5" creationId="{645A3246-0303-61FC-32E8-3D43CEEC21CB}"/>
          </ac:spMkLst>
        </pc:spChg>
        <pc:spChg chg="mod">
          <ac:chgData name="Shivangi Mishra" userId="3fe37c55-81eb-4f13-8dea-6680bc9efeb6" providerId="ADAL" clId="{E10F704D-2D99-441A-958A-7D03FD447564}" dt="2026-01-09T11:07:47.123" v="138" actId="14100"/>
          <ac:spMkLst>
            <pc:docMk/>
            <pc:sldMk cId="992255793" sldId="258"/>
            <ac:spMk id="6" creationId="{58A90B1E-FFD3-1A52-CC3E-E7CA23065931}"/>
          </ac:spMkLst>
        </pc:spChg>
        <pc:spChg chg="mod">
          <ac:chgData name="Shivangi Mishra" userId="3fe37c55-81eb-4f13-8dea-6680bc9efeb6" providerId="ADAL" clId="{E10F704D-2D99-441A-958A-7D03FD447564}" dt="2026-01-09T11:08:04.027" v="142" actId="1076"/>
          <ac:spMkLst>
            <pc:docMk/>
            <pc:sldMk cId="992255793" sldId="258"/>
            <ac:spMk id="12" creationId="{BE0AB14A-6ABD-5D68-FAA3-2FC703AC38A0}"/>
          </ac:spMkLst>
        </pc:spChg>
        <pc:grpChg chg="mod">
          <ac:chgData name="Shivangi Mishra" userId="3fe37c55-81eb-4f13-8dea-6680bc9efeb6" providerId="ADAL" clId="{E10F704D-2D99-441A-958A-7D03FD447564}" dt="2026-01-09T11:07:47.123" v="138" actId="14100"/>
          <ac:grpSpMkLst>
            <pc:docMk/>
            <pc:sldMk cId="992255793" sldId="258"/>
            <ac:grpSpMk id="7" creationId="{B8E77C4C-807F-A3AF-3C70-4659FB8E8D50}"/>
          </ac:grpSpMkLst>
        </pc:grpChg>
        <pc:grpChg chg="mod">
          <ac:chgData name="Shivangi Mishra" userId="3fe37c55-81eb-4f13-8dea-6680bc9efeb6" providerId="ADAL" clId="{E10F704D-2D99-441A-958A-7D03FD447564}" dt="2026-01-09T11:07:47.123" v="138" actId="14100"/>
          <ac:grpSpMkLst>
            <pc:docMk/>
            <pc:sldMk cId="992255793" sldId="258"/>
            <ac:grpSpMk id="8" creationId="{A24357D4-85F0-230D-009A-C07D8DD32D54}"/>
          </ac:grpSpMkLst>
        </pc:grpChg>
        <pc:picChg chg="mod">
          <ac:chgData name="Shivangi Mishra" userId="3fe37c55-81eb-4f13-8dea-6680bc9efeb6" providerId="ADAL" clId="{E10F704D-2D99-441A-958A-7D03FD447564}" dt="2026-01-09T11:07:53.436" v="139" actId="14100"/>
          <ac:picMkLst>
            <pc:docMk/>
            <pc:sldMk cId="992255793" sldId="258"/>
            <ac:picMk id="10" creationId="{145C62A5-F02D-FB0A-D9A0-273AD72671E2}"/>
          </ac:picMkLst>
        </pc:picChg>
      </pc:sldChg>
      <pc:sldChg chg="modSp mod">
        <pc:chgData name="Shivangi Mishra" userId="3fe37c55-81eb-4f13-8dea-6680bc9efeb6" providerId="ADAL" clId="{E10F704D-2D99-441A-958A-7D03FD447564}" dt="2026-01-09T11:08:36.614" v="146" actId="1076"/>
        <pc:sldMkLst>
          <pc:docMk/>
          <pc:sldMk cId="312522103" sldId="259"/>
        </pc:sldMkLst>
        <pc:spChg chg="mod">
          <ac:chgData name="Shivangi Mishra" userId="3fe37c55-81eb-4f13-8dea-6680bc9efeb6" providerId="ADAL" clId="{E10F704D-2D99-441A-958A-7D03FD447564}" dt="2026-01-09T11:08:14.213" v="143" actId="14100"/>
          <ac:spMkLst>
            <pc:docMk/>
            <pc:sldMk cId="312522103" sldId="259"/>
            <ac:spMk id="3" creationId="{CC6BCC43-1266-1985-19F4-1ACD565C959C}"/>
          </ac:spMkLst>
        </pc:spChg>
        <pc:spChg chg="mod">
          <ac:chgData name="Shivangi Mishra" userId="3fe37c55-81eb-4f13-8dea-6680bc9efeb6" providerId="ADAL" clId="{E10F704D-2D99-441A-958A-7D03FD447564}" dt="2026-01-09T11:08:36.614" v="146" actId="1076"/>
          <ac:spMkLst>
            <pc:docMk/>
            <pc:sldMk cId="312522103" sldId="259"/>
            <ac:spMk id="8" creationId="{F626DB8D-4B8D-9855-BBD6-D1E7C931AF4E}"/>
          </ac:spMkLst>
        </pc:spChg>
        <pc:picChg chg="mod">
          <ac:chgData name="Shivangi Mishra" userId="3fe37c55-81eb-4f13-8dea-6680bc9efeb6" providerId="ADAL" clId="{E10F704D-2D99-441A-958A-7D03FD447564}" dt="2026-01-09T11:08:22.243" v="144" actId="14100"/>
          <ac:picMkLst>
            <pc:docMk/>
            <pc:sldMk cId="312522103" sldId="259"/>
            <ac:picMk id="12" creationId="{B300D6E2-8171-FE67-3749-E9A69F0F2DBA}"/>
          </ac:picMkLst>
        </pc:picChg>
      </pc:sldChg>
      <pc:sldChg chg="modSp mod">
        <pc:chgData name="Shivangi Mishra" userId="3fe37c55-81eb-4f13-8dea-6680bc9efeb6" providerId="ADAL" clId="{E10F704D-2D99-441A-958A-7D03FD447564}" dt="2026-01-09T11:09:02.952" v="149" actId="1076"/>
        <pc:sldMkLst>
          <pc:docMk/>
          <pc:sldMk cId="1871836043" sldId="260"/>
        </pc:sldMkLst>
        <pc:spChg chg="mod">
          <ac:chgData name="Shivangi Mishra" userId="3fe37c55-81eb-4f13-8dea-6680bc9efeb6" providerId="ADAL" clId="{E10F704D-2D99-441A-958A-7D03FD447564}" dt="2026-01-09T11:08:48.528" v="147" actId="14100"/>
          <ac:spMkLst>
            <pc:docMk/>
            <pc:sldMk cId="1871836043" sldId="260"/>
            <ac:spMk id="2" creationId="{7ACC5416-610F-FAC7-E441-9B3C30264B68}"/>
          </ac:spMkLst>
        </pc:spChg>
        <pc:spChg chg="mod">
          <ac:chgData name="Shivangi Mishra" userId="3fe37c55-81eb-4f13-8dea-6680bc9efeb6" providerId="ADAL" clId="{E10F704D-2D99-441A-958A-7D03FD447564}" dt="2026-01-09T11:09:02.952" v="149" actId="1076"/>
          <ac:spMkLst>
            <pc:docMk/>
            <pc:sldMk cId="1871836043" sldId="260"/>
            <ac:spMk id="6" creationId="{5F207605-D2C8-54DF-4782-6517B5F6EB2D}"/>
          </ac:spMkLst>
        </pc:spChg>
        <pc:picChg chg="mod">
          <ac:chgData name="Shivangi Mishra" userId="3fe37c55-81eb-4f13-8dea-6680bc9efeb6" providerId="ADAL" clId="{E10F704D-2D99-441A-958A-7D03FD447564}" dt="2026-01-09T11:08:56.763" v="148" actId="14100"/>
          <ac:picMkLst>
            <pc:docMk/>
            <pc:sldMk cId="1871836043" sldId="260"/>
            <ac:picMk id="11" creationId="{17F1187C-DE3E-3D19-F2B8-BF9D7C32B707}"/>
          </ac:picMkLst>
        </pc:picChg>
      </pc:sldChg>
      <pc:sldChg chg="modSp mod">
        <pc:chgData name="Shivangi Mishra" userId="3fe37c55-81eb-4f13-8dea-6680bc9efeb6" providerId="ADAL" clId="{E10F704D-2D99-441A-958A-7D03FD447564}" dt="2026-01-09T11:12:44.529" v="175" actId="14100"/>
        <pc:sldMkLst>
          <pc:docMk/>
          <pc:sldMk cId="4183875072" sldId="261"/>
        </pc:sldMkLst>
        <pc:spChg chg="mod">
          <ac:chgData name="Shivangi Mishra" userId="3fe37c55-81eb-4f13-8dea-6680bc9efeb6" providerId="ADAL" clId="{E10F704D-2D99-441A-958A-7D03FD447564}" dt="2026-01-09T10:35:30.124" v="106" actId="20577"/>
          <ac:spMkLst>
            <pc:docMk/>
            <pc:sldMk cId="4183875072" sldId="261"/>
            <ac:spMk id="39" creationId="{7C9DA007-2A67-6CA2-7059-9741AEF5610A}"/>
          </ac:spMkLst>
        </pc:spChg>
        <pc:picChg chg="mod">
          <ac:chgData name="Shivangi Mishra" userId="3fe37c55-81eb-4f13-8dea-6680bc9efeb6" providerId="ADAL" clId="{E10F704D-2D99-441A-958A-7D03FD447564}" dt="2026-01-09T11:12:44.529" v="175" actId="14100"/>
          <ac:picMkLst>
            <pc:docMk/>
            <pc:sldMk cId="4183875072" sldId="261"/>
            <ac:picMk id="34" creationId="{E06677F7-5BC4-B9A1-2D33-AC72B873CDB1}"/>
          </ac:picMkLst>
        </pc:picChg>
      </pc:sldChg>
      <pc:sldChg chg="modSp mod">
        <pc:chgData name="Shivangi Mishra" userId="3fe37c55-81eb-4f13-8dea-6680bc9efeb6" providerId="ADAL" clId="{E10F704D-2D99-441A-958A-7D03FD447564}" dt="2026-01-09T11:09:27.945" v="152" actId="1076"/>
        <pc:sldMkLst>
          <pc:docMk/>
          <pc:sldMk cId="1725862841" sldId="262"/>
        </pc:sldMkLst>
        <pc:spChg chg="mod">
          <ac:chgData name="Shivangi Mishra" userId="3fe37c55-81eb-4f13-8dea-6680bc9efeb6" providerId="ADAL" clId="{E10F704D-2D99-441A-958A-7D03FD447564}" dt="2026-01-09T11:09:13.773" v="150" actId="14100"/>
          <ac:spMkLst>
            <pc:docMk/>
            <pc:sldMk cId="1725862841" sldId="262"/>
            <ac:spMk id="2" creationId="{06431BBF-BD6A-8D51-082B-7031210C0476}"/>
          </ac:spMkLst>
        </pc:spChg>
        <pc:spChg chg="mod">
          <ac:chgData name="Shivangi Mishra" userId="3fe37c55-81eb-4f13-8dea-6680bc9efeb6" providerId="ADAL" clId="{E10F704D-2D99-441A-958A-7D03FD447564}" dt="2026-01-09T11:09:27.945" v="152" actId="1076"/>
          <ac:spMkLst>
            <pc:docMk/>
            <pc:sldMk cId="1725862841" sldId="262"/>
            <ac:spMk id="6" creationId="{561961A0-0959-5A43-A860-3682C7018E24}"/>
          </ac:spMkLst>
        </pc:spChg>
        <pc:picChg chg="mod">
          <ac:chgData name="Shivangi Mishra" userId="3fe37c55-81eb-4f13-8dea-6680bc9efeb6" providerId="ADAL" clId="{E10F704D-2D99-441A-958A-7D03FD447564}" dt="2026-01-09T11:09:21.823" v="151" actId="14100"/>
          <ac:picMkLst>
            <pc:docMk/>
            <pc:sldMk cId="1725862841" sldId="262"/>
            <ac:picMk id="12" creationId="{ECA63FBB-E1CC-F5F9-8B54-EAD132ECB1CA}"/>
          </ac:picMkLst>
        </pc:picChg>
      </pc:sldChg>
      <pc:sldChg chg="modSp mod">
        <pc:chgData name="Shivangi Mishra" userId="3fe37c55-81eb-4f13-8dea-6680bc9efeb6" providerId="ADAL" clId="{E10F704D-2D99-441A-958A-7D03FD447564}" dt="2026-01-09T11:09:57.203" v="155" actId="14100"/>
        <pc:sldMkLst>
          <pc:docMk/>
          <pc:sldMk cId="1087412171" sldId="263"/>
        </pc:sldMkLst>
        <pc:spChg chg="mod">
          <ac:chgData name="Shivangi Mishra" userId="3fe37c55-81eb-4f13-8dea-6680bc9efeb6" providerId="ADAL" clId="{E10F704D-2D99-441A-958A-7D03FD447564}" dt="2026-01-09T11:09:42.149" v="153" actId="14100"/>
          <ac:spMkLst>
            <pc:docMk/>
            <pc:sldMk cId="1087412171" sldId="263"/>
            <ac:spMk id="7" creationId="{3805AEEE-2016-019D-1A87-CE2F600AAEBA}"/>
          </ac:spMkLst>
        </pc:spChg>
        <pc:picChg chg="mod">
          <ac:chgData name="Shivangi Mishra" userId="3fe37c55-81eb-4f13-8dea-6680bc9efeb6" providerId="ADAL" clId="{E10F704D-2D99-441A-958A-7D03FD447564}" dt="2026-01-09T11:09:57.203" v="155" actId="14100"/>
          <ac:picMkLst>
            <pc:docMk/>
            <pc:sldMk cId="1087412171" sldId="263"/>
            <ac:picMk id="4" creationId="{CB7AB939-FFC7-2288-A3C7-10DB92D3424F}"/>
          </ac:picMkLst>
        </pc:picChg>
      </pc:sldChg>
      <pc:sldChg chg="modSp mod modAnim">
        <pc:chgData name="Shivangi Mishra" userId="3fe37c55-81eb-4f13-8dea-6680bc9efeb6" providerId="ADAL" clId="{E10F704D-2D99-441A-958A-7D03FD447564}" dt="2026-01-09T11:11:51.219" v="173"/>
        <pc:sldMkLst>
          <pc:docMk/>
          <pc:sldMk cId="2913993960" sldId="264"/>
        </pc:sldMkLst>
        <pc:grpChg chg="mod">
          <ac:chgData name="Shivangi Mishra" userId="3fe37c55-81eb-4f13-8dea-6680bc9efeb6" providerId="ADAL" clId="{E10F704D-2D99-441A-958A-7D03FD447564}" dt="2026-01-09T11:10:18.637" v="156" actId="14100"/>
          <ac:grpSpMkLst>
            <pc:docMk/>
            <pc:sldMk cId="2913993960" sldId="264"/>
            <ac:grpSpMk id="10" creationId="{AFE0A08A-D4A2-23E3-540A-A939A9FA6989}"/>
          </ac:grpSpMkLst>
        </pc:grpChg>
      </pc:sldChg>
      <pc:sldChg chg="addSp modSp mod">
        <pc:chgData name="Shivangi Mishra" userId="3fe37c55-81eb-4f13-8dea-6680bc9efeb6" providerId="ADAL" clId="{E10F704D-2D99-441A-958A-7D03FD447564}" dt="2026-01-09T10:35:51.418" v="137" actId="20577"/>
        <pc:sldMkLst>
          <pc:docMk/>
          <pc:sldMk cId="2647779486" sldId="266"/>
        </pc:sldMkLst>
        <pc:spChg chg="add mod">
          <ac:chgData name="Shivangi Mishra" userId="3fe37c55-81eb-4f13-8dea-6680bc9efeb6" providerId="ADAL" clId="{E10F704D-2D99-441A-958A-7D03FD447564}" dt="2026-01-09T10:35:51.418" v="137" actId="20577"/>
          <ac:spMkLst>
            <pc:docMk/>
            <pc:sldMk cId="2647779486" sldId="266"/>
            <ac:spMk id="4" creationId="{1772A956-741D-D7FE-E24C-7E667117FCC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0738-CF50-EC41-8B8B-CFCF85D49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44D82-4462-ED58-8568-BA21DA50E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5FA5E-3A29-F077-3864-D9C8ADA7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A9B1E-8F65-BD5C-4211-C05C9EBE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20FDC-8E22-8D82-449D-295CC7FC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63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09FF-460D-176C-1103-7A682CA9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010D6-EF52-E185-3E69-5513BAE00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79B4D-0273-CAB6-2CFD-CAC71093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55F1-C48B-856B-3288-C4CC3DBC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81A40-1751-3C03-301A-37D86A73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15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DF574-D06E-E760-A4CA-BA588D47B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652FE-CCCB-ACA3-0408-ACB9389C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87CD-C06C-9C40-336A-3D9F373A2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568E8-AF2B-9C82-4ED2-ACCF648A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8D78E-AAEA-3BCB-E0B0-5A47FC40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66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0525-6540-4CAF-A6D3-C1221B8C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5E-50B2-4A72-2E4E-387BDCA37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19C2E-3A1D-DDD7-E1B4-FEC40AFCA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ACEC6-D08D-9354-4B06-F07A3FA9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4FB0A-65DF-E5E7-FAFD-492531E5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01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8CD9-001A-9E47-F875-56C81EB5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E0F41-8D87-4F6E-9AD7-D4CD234E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C839E-E311-9B94-C924-9956C2F36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FA5C0-1A56-AAFB-83EA-23AC32FC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FC227-7C2C-AC01-3398-024E0E47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4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A64B-1245-35FE-5039-B335E4DB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97690-ECF3-4476-DDC8-F89B682E9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F0A65-CB03-E3BB-7AE6-0DAFC7185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5E18A-5717-88E2-E066-7C96BEF8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24D09-CF78-4485-EF13-8369D6044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381BB-CD9F-8D48-F666-57253C6E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25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713C-9F99-DB89-364B-E655F7A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D691E-17A7-36A7-8061-07F2E6C00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DD048-6AD3-DD51-F953-5D4122691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80E54D-61BA-2C16-ABA3-B92D0CCF7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84588-A637-E906-0D3B-4556060D1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019EB-4CE2-8C6B-728C-054CFA484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3F2D5-F96A-D377-62BD-AA836334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FC2F-9D93-2333-E2F1-243E5A8E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8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DB42-5617-2174-7923-D7FC681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E2A53-6ECA-AB39-30D3-9464C3E6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1B398-34EE-E563-C132-40CC2CD9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3DA9A-E78D-2333-EB82-CEEAB6D8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27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8819C-86F2-1E94-AB8B-9F728C19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B5F36-98C5-C498-F647-EA8305B2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2FF1A-DEDE-31E2-7C86-D688A923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81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3027-3DDB-7F16-8C7C-88F50CE9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90B0-6C83-A994-F2A0-44645B474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BEA3F-0A42-509E-5725-FC91C42E4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C386E-14F1-D6A8-B9FD-5A13441D3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6B844-B18A-CC2F-A5C4-74CB2CEB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FDB57-EF94-426B-A2F9-818E35E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19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190A-0FDE-766F-B146-16052343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67B34B-11E9-C324-A6EE-7A5954AF9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2F44A-BE95-ABB1-9DEF-D12280327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33A86-95F7-C284-BBC0-BB80171E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84A52-0308-2BA4-B752-F7907B19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DAA78-9059-02EA-1419-0E913C12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72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84978-CBEC-682A-C204-994BEF1E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77490-6B23-860F-4232-6FBA5D6E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B1601-B2E9-0190-95BC-3A4CC5B95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048493-7138-4B2B-905D-4CE0E9C29AF7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DF10D-FE47-C837-8BCE-7CE5B43D9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C38-2667-7175-DA8B-B669044F4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B4BD49-FB94-44E7-96DA-25D05362D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33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A081-1CE2-741E-74BF-76CBEE84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3E81D-AA4E-E9A4-CC62-1C7A7C43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356" y="0"/>
            <a:ext cx="1868644" cy="3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0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8447661-0D03-1BEC-7920-E5CE27158DF6}"/>
              </a:ext>
            </a:extLst>
          </p:cNvPr>
          <p:cNvGrpSpPr/>
          <p:nvPr/>
        </p:nvGrpSpPr>
        <p:grpSpPr>
          <a:xfrm>
            <a:off x="0" y="611468"/>
            <a:ext cx="7472516" cy="1012723"/>
            <a:chOff x="0" y="0"/>
            <a:chExt cx="7983794" cy="1012723"/>
          </a:xfrm>
        </p:grpSpPr>
        <p:sp>
          <p:nvSpPr>
            <p:cNvPr id="2" name="Flowchart: Terminator 1">
              <a:extLst>
                <a:ext uri="{FF2B5EF4-FFF2-40B4-BE49-F238E27FC236}">
                  <a16:creationId xmlns:a16="http://schemas.microsoft.com/office/drawing/2014/main" id="{50A00DA4-E121-16A7-EEAB-3C94563DA997}"/>
                </a:ext>
              </a:extLst>
            </p:cNvPr>
            <p:cNvSpPr/>
            <p:nvPr/>
          </p:nvSpPr>
          <p:spPr>
            <a:xfrm>
              <a:off x="0" y="0"/>
              <a:ext cx="7983794" cy="1012723"/>
            </a:xfrm>
            <a:prstGeom prst="flowChartTerminator">
              <a:avLst/>
            </a:prstGeom>
            <a:solidFill>
              <a:srgbClr val="008080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E31BC6-5973-4A88-A1AB-6338D5FB6379}"/>
                </a:ext>
              </a:extLst>
            </p:cNvPr>
            <p:cNvSpPr/>
            <p:nvPr/>
          </p:nvSpPr>
          <p:spPr>
            <a:xfrm>
              <a:off x="0" y="0"/>
              <a:ext cx="2369574" cy="1002890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580388-42D6-1340-6B09-3223681DB954}"/>
                </a:ext>
              </a:extLst>
            </p:cNvPr>
            <p:cNvSpPr/>
            <p:nvPr/>
          </p:nvSpPr>
          <p:spPr>
            <a:xfrm>
              <a:off x="1410039" y="39780"/>
              <a:ext cx="46859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CONCLUSION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17F7FD-522A-942B-A392-2A2E8AB6E94E}"/>
              </a:ext>
            </a:extLst>
          </p:cNvPr>
          <p:cNvSpPr txBox="1"/>
          <p:nvPr/>
        </p:nvSpPr>
        <p:spPr>
          <a:xfrm>
            <a:off x="904568" y="1813640"/>
            <a:ext cx="9625780" cy="3944221"/>
          </a:xfrm>
          <a:prstGeom prst="rect">
            <a:avLst/>
          </a:prstGeom>
          <a:noFill/>
          <a:ln w="9525">
            <a:solidFill>
              <a:srgbClr val="008080"/>
            </a:solidFill>
          </a:ln>
        </p:spPr>
        <p:txBody>
          <a:bodyPr wrap="square">
            <a:spAutoFit/>
          </a:bodyPr>
          <a:lstStyle/>
          <a:p>
            <a:r>
              <a:rPr lang="en-US" sz="1800"/>
              <a:t>This platform delivers a </a:t>
            </a:r>
            <a:r>
              <a:rPr lang="en-US" sz="1800" b="1"/>
              <a:t>purpose-driven, secure, and scalable analytics solution</a:t>
            </a:r>
            <a:r>
              <a:rPr lang="en-US" sz="1800"/>
              <a:t> for child healthcare programs and is </a:t>
            </a:r>
            <a:r>
              <a:rPr lang="en-US" sz="1800" b="1"/>
              <a:t>ready for implementation</a:t>
            </a:r>
            <a:r>
              <a:rPr lang="en-US" sz="1800"/>
              <a:t>. It provides </a:t>
            </a:r>
            <a:r>
              <a:rPr lang="en-US" sz="1800" b="1"/>
              <a:t>real-time visibility</a:t>
            </a:r>
            <a:r>
              <a:rPr lang="en-US" sz="1800"/>
              <a:t> into enrollment, capacity, funding, and service utilization through an </a:t>
            </a:r>
            <a:r>
              <a:rPr lang="en-US" sz="1800" b="1"/>
              <a:t>integrated data ecosystem</a:t>
            </a:r>
            <a:r>
              <a:rPr lang="en-US" sz="1800"/>
              <a:t> connecting providers, funding partners, and outreach agencies.</a:t>
            </a:r>
          </a:p>
          <a:p>
            <a:endParaRPr lang="en-US" sz="1800"/>
          </a:p>
          <a:p>
            <a:r>
              <a:rPr lang="en-US" sz="1800" b="1"/>
              <a:t>Key Highlights:</a:t>
            </a: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/>
              <a:t>4 interactive dashboards</a:t>
            </a:r>
            <a:r>
              <a:rPr lang="en-US" sz="1800"/>
              <a:t> for quick and clear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/>
              <a:t>17 comprehensive reports</a:t>
            </a:r>
            <a:r>
              <a:rPr lang="en-US" sz="1800"/>
              <a:t> supporting detailed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/>
              <a:t>3-layer data architecture</a:t>
            </a:r>
            <a:r>
              <a:rPr lang="en-US" sz="1800"/>
              <a:t> ensuring reliability and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/>
              <a:t>178 standardized metrics</a:t>
            </a:r>
            <a:r>
              <a:rPr lang="en-US" sz="1800"/>
              <a:t> for consistent and trusted reporting</a:t>
            </a:r>
          </a:p>
          <a:p>
            <a:endParaRPr lang="en-US" sz="1800" b="1"/>
          </a:p>
          <a:p>
            <a:r>
              <a:rPr lang="en-US" sz="1800" b="1"/>
              <a:t>Audit-ready and secure insights</a:t>
            </a:r>
            <a:r>
              <a:rPr lang="en-US" sz="1800"/>
              <a:t> for compliance and governance, </a:t>
            </a:r>
            <a:r>
              <a:rPr lang="en-US" sz="1800" b="1"/>
              <a:t>Future-ready design</a:t>
            </a:r>
            <a:r>
              <a:rPr lang="en-US" sz="1800"/>
              <a:t> that supports new data sources, growth, and evolving business needs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0A08A-D4A2-23E3-540A-A939A9FA6989}"/>
              </a:ext>
            </a:extLst>
          </p:cNvPr>
          <p:cNvGrpSpPr/>
          <p:nvPr/>
        </p:nvGrpSpPr>
        <p:grpSpPr>
          <a:xfrm>
            <a:off x="5152103" y="5947310"/>
            <a:ext cx="6784258" cy="740467"/>
            <a:chOff x="3313472" y="5751870"/>
            <a:chExt cx="7413521" cy="612649"/>
          </a:xfrm>
        </p:grpSpPr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7F9C1927-E438-4859-8D68-CF2DE0032AF1}"/>
                </a:ext>
              </a:extLst>
            </p:cNvPr>
            <p:cNvSpPr/>
            <p:nvPr/>
          </p:nvSpPr>
          <p:spPr>
            <a:xfrm>
              <a:off x="3313472" y="5751870"/>
              <a:ext cx="6277581" cy="612648"/>
            </a:xfrm>
            <a:prstGeom prst="flowChartAlternateProcess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NEXT STEP: AI IMPLEMENTATION</a:t>
              </a:r>
              <a:endParaRPr lang="en-IN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03522C-C65B-B112-8D62-880604BB81B4}"/>
                </a:ext>
              </a:extLst>
            </p:cNvPr>
            <p:cNvSpPr/>
            <p:nvPr/>
          </p:nvSpPr>
          <p:spPr>
            <a:xfrm>
              <a:off x="8583561" y="5751870"/>
              <a:ext cx="2143432" cy="612649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7C2130-F67D-A67C-31D9-A9A6C0B3F512}"/>
              </a:ext>
            </a:extLst>
          </p:cNvPr>
          <p:cNvGrpSpPr/>
          <p:nvPr/>
        </p:nvGrpSpPr>
        <p:grpSpPr>
          <a:xfrm>
            <a:off x="0" y="0"/>
            <a:ext cx="12192000" cy="602901"/>
            <a:chOff x="0" y="0"/>
            <a:chExt cx="12192000" cy="6029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28A06A-48CF-AED5-FDC7-F18D58DC1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3356" y="0"/>
              <a:ext cx="1868644" cy="307776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3343F0-1AFE-BD4A-8756-84D6204A7BF4}"/>
                </a:ext>
              </a:extLst>
            </p:cNvPr>
            <p:cNvGrpSpPr/>
            <p:nvPr/>
          </p:nvGrpSpPr>
          <p:grpSpPr>
            <a:xfrm>
              <a:off x="0" y="0"/>
              <a:ext cx="2982626" cy="602901"/>
              <a:chOff x="0" y="0"/>
              <a:chExt cx="2982626" cy="6029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05788D-430F-1FB5-D848-847CA6CD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045537" cy="60290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031D70-B440-9C74-63E4-19717618A4B1}"/>
                  </a:ext>
                </a:extLst>
              </p:cNvPr>
              <p:cNvSpPr/>
              <p:nvPr/>
            </p:nvSpPr>
            <p:spPr>
              <a:xfrm>
                <a:off x="714313" y="147561"/>
                <a:ext cx="226831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Childcare Insight Solutions</a:t>
                </a:r>
                <a:endPara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399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1098F-5880-DB42-71B7-EC2520E21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1D1071-7488-22E0-1424-1DFB57CD9533}"/>
              </a:ext>
            </a:extLst>
          </p:cNvPr>
          <p:cNvSpPr/>
          <p:nvPr/>
        </p:nvSpPr>
        <p:spPr>
          <a:xfrm>
            <a:off x="2811854" y="2357735"/>
            <a:ext cx="610600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cap="none" spc="0">
                <a:ln/>
                <a:solidFill>
                  <a:schemeClr val="accent3"/>
                </a:solidFill>
                <a:effectLst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B8C41-52E8-16CD-0DB7-E72285E3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356" y="0"/>
            <a:ext cx="1868644" cy="3077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3F3408-91F6-17BA-7602-8CEC0F3D4CC3}"/>
              </a:ext>
            </a:extLst>
          </p:cNvPr>
          <p:cNvSpPr/>
          <p:nvPr/>
        </p:nvSpPr>
        <p:spPr>
          <a:xfrm>
            <a:off x="1756104" y="147561"/>
            <a:ext cx="18473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082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13CD5254-8DDD-0343-B22D-D31518167A60}"/>
              </a:ext>
            </a:extLst>
          </p:cNvPr>
          <p:cNvSpPr/>
          <p:nvPr/>
        </p:nvSpPr>
        <p:spPr>
          <a:xfrm>
            <a:off x="0" y="658762"/>
            <a:ext cx="7983794" cy="1012723"/>
          </a:xfrm>
          <a:prstGeom prst="flowChartTerminator">
            <a:avLst/>
          </a:prstGeom>
          <a:solidFill>
            <a:srgbClr val="008080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DF1AD4-92AF-366A-A856-18CCCF6F6DB8}"/>
              </a:ext>
            </a:extLst>
          </p:cNvPr>
          <p:cNvSpPr/>
          <p:nvPr/>
        </p:nvSpPr>
        <p:spPr>
          <a:xfrm>
            <a:off x="0" y="658762"/>
            <a:ext cx="2605548" cy="1012723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969095-71FF-E72D-9D73-95A96D35CE26}"/>
              </a:ext>
            </a:extLst>
          </p:cNvPr>
          <p:cNvSpPr/>
          <p:nvPr/>
        </p:nvSpPr>
        <p:spPr>
          <a:xfrm>
            <a:off x="2227845" y="658762"/>
            <a:ext cx="2938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AGENDA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F896209-BC41-62F3-3BC2-932D9F8656D9}"/>
              </a:ext>
            </a:extLst>
          </p:cNvPr>
          <p:cNvGrpSpPr/>
          <p:nvPr/>
        </p:nvGrpSpPr>
        <p:grpSpPr>
          <a:xfrm>
            <a:off x="0" y="0"/>
            <a:ext cx="12192000" cy="602901"/>
            <a:chOff x="0" y="0"/>
            <a:chExt cx="12192000" cy="602901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839A7D9-976C-EE1C-BD36-EA3073693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3356" y="0"/>
              <a:ext cx="1868644" cy="307776"/>
            </a:xfrm>
            <a:prstGeom prst="rect">
              <a:avLst/>
            </a:prstGeom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9FE0505-AC30-EE9E-631E-9EA9AE86B0C9}"/>
                </a:ext>
              </a:extLst>
            </p:cNvPr>
            <p:cNvGrpSpPr/>
            <p:nvPr/>
          </p:nvGrpSpPr>
          <p:grpSpPr>
            <a:xfrm>
              <a:off x="0" y="0"/>
              <a:ext cx="2982626" cy="602901"/>
              <a:chOff x="0" y="0"/>
              <a:chExt cx="2982626" cy="602901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EF11259-6581-5D01-C061-CAA7FF0C8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045537" cy="602901"/>
              </a:xfrm>
              <a:prstGeom prst="rect">
                <a:avLst/>
              </a:prstGeom>
            </p:spPr>
          </p:pic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34A2A4A-C3FC-E427-8C90-F1647BC190EC}"/>
                  </a:ext>
                </a:extLst>
              </p:cNvPr>
              <p:cNvSpPr/>
              <p:nvPr/>
            </p:nvSpPr>
            <p:spPr>
              <a:xfrm>
                <a:off x="714313" y="147561"/>
                <a:ext cx="226831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Childcare Insight Solutions</a:t>
                </a:r>
                <a:endPara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4C5D6-0283-E855-B7E9-D74F51F8205A}"/>
              </a:ext>
            </a:extLst>
          </p:cNvPr>
          <p:cNvGrpSpPr/>
          <p:nvPr/>
        </p:nvGrpSpPr>
        <p:grpSpPr>
          <a:xfrm>
            <a:off x="1425678" y="1874909"/>
            <a:ext cx="5132437" cy="4487724"/>
            <a:chOff x="1391264" y="2192594"/>
            <a:chExt cx="5132437" cy="448772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F4A2B0C-1888-A46E-7144-D66966E2254C}"/>
                </a:ext>
              </a:extLst>
            </p:cNvPr>
            <p:cNvGrpSpPr/>
            <p:nvPr/>
          </p:nvGrpSpPr>
          <p:grpSpPr>
            <a:xfrm>
              <a:off x="1391264" y="2192594"/>
              <a:ext cx="5132437" cy="3855491"/>
              <a:chOff x="3392131" y="1327355"/>
              <a:chExt cx="5132437" cy="3855491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08B6528-8C35-E774-26E6-8E8017DE110F}"/>
                  </a:ext>
                </a:extLst>
              </p:cNvPr>
              <p:cNvGrpSpPr/>
              <p:nvPr/>
            </p:nvGrpSpPr>
            <p:grpSpPr>
              <a:xfrm>
                <a:off x="3392131" y="1327355"/>
                <a:ext cx="5132437" cy="580103"/>
                <a:chOff x="3392131" y="1327355"/>
                <a:chExt cx="5132437" cy="580103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CF677F0-7DEB-7E28-A88E-50E4D62C00A9}"/>
                    </a:ext>
                  </a:extLst>
                </p:cNvPr>
                <p:cNvSpPr/>
                <p:nvPr/>
              </p:nvSpPr>
              <p:spPr>
                <a:xfrm>
                  <a:off x="3392131" y="1327355"/>
                  <a:ext cx="688258" cy="580103"/>
                </a:xfrm>
                <a:prstGeom prst="ellipse">
                  <a:avLst/>
                </a:prstGeom>
                <a:solidFill>
                  <a:srgbClr val="008080"/>
                </a:solidFill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01</a:t>
                  </a:r>
                  <a:endParaRPr lang="en-IN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13528A8-A22C-036D-272A-4DFCA2A200EF}"/>
                    </a:ext>
                  </a:extLst>
                </p:cNvPr>
                <p:cNvCxnSpPr>
                  <a:cxnSpLocks/>
                  <a:stCxn id="10" idx="5"/>
                </p:cNvCxnSpPr>
                <p:nvPr/>
              </p:nvCxnSpPr>
              <p:spPr>
                <a:xfrm>
                  <a:off x="3979596" y="1822504"/>
                  <a:ext cx="4544972" cy="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59E795D-3F01-8813-8104-334B75B0D97C}"/>
                    </a:ext>
                  </a:extLst>
                </p:cNvPr>
                <p:cNvSpPr txBox="1"/>
                <p:nvPr/>
              </p:nvSpPr>
              <p:spPr>
                <a:xfrm>
                  <a:off x="4090221" y="1437386"/>
                  <a:ext cx="39034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Aptos Serif" panose="02020604070405020304" pitchFamily="18" charset="0"/>
                      <a:ea typeface="ADLaM Display" panose="020F0502020204030204" pitchFamily="2" charset="0"/>
                      <a:cs typeface="Aptos Serif" panose="02020604070405020304" pitchFamily="18" charset="0"/>
                    </a:rPr>
                    <a:t>Overview &amp; Solution</a:t>
                  </a:r>
                  <a:endParaRPr lang="en-IN" sz="2400" dirty="0">
                    <a:latin typeface="Aptos Serif" panose="02020604070405020304" pitchFamily="18" charset="0"/>
                    <a:ea typeface="ADLaM Display" panose="020F0502020204030204" pitchFamily="2" charset="0"/>
                    <a:cs typeface="Aptos Serif" panose="02020604070405020304" pitchFamily="18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8345E5F-4EA3-D6C1-DAF9-4C0369F12B10}"/>
                  </a:ext>
                </a:extLst>
              </p:cNvPr>
              <p:cNvGrpSpPr/>
              <p:nvPr/>
            </p:nvGrpSpPr>
            <p:grpSpPr>
              <a:xfrm>
                <a:off x="3392131" y="1986604"/>
                <a:ext cx="5132437" cy="580103"/>
                <a:chOff x="3392131" y="1327355"/>
                <a:chExt cx="5132437" cy="580103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72F290FD-14CE-6B7D-E6AE-9F31BE1673F5}"/>
                    </a:ext>
                  </a:extLst>
                </p:cNvPr>
                <p:cNvSpPr/>
                <p:nvPr/>
              </p:nvSpPr>
              <p:spPr>
                <a:xfrm>
                  <a:off x="3392131" y="1327355"/>
                  <a:ext cx="688258" cy="580103"/>
                </a:xfrm>
                <a:prstGeom prst="ellipse">
                  <a:avLst/>
                </a:prstGeom>
                <a:solidFill>
                  <a:srgbClr val="008080"/>
                </a:solidFill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02</a:t>
                  </a:r>
                  <a:endParaRPr lang="en-IN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4169556-9D4A-407B-0518-E5BF0B10BB71}"/>
                    </a:ext>
                  </a:extLst>
                </p:cNvPr>
                <p:cNvCxnSpPr>
                  <a:cxnSpLocks/>
                  <a:stCxn id="52" idx="5"/>
                </p:cNvCxnSpPr>
                <p:nvPr/>
              </p:nvCxnSpPr>
              <p:spPr>
                <a:xfrm>
                  <a:off x="3979596" y="1822504"/>
                  <a:ext cx="4544972" cy="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96B6C2A-8E95-079B-2869-5DD7EB423443}"/>
                    </a:ext>
                  </a:extLst>
                </p:cNvPr>
                <p:cNvSpPr txBox="1"/>
                <p:nvPr/>
              </p:nvSpPr>
              <p:spPr>
                <a:xfrm>
                  <a:off x="4080389" y="1433633"/>
                  <a:ext cx="37657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>
                      <a:latin typeface="Aptos Serif" panose="02020604070405020304" pitchFamily="18" charset="0"/>
                      <a:ea typeface="ADLaM Display" panose="020F0502020204030204" pitchFamily="2" charset="0"/>
                      <a:cs typeface="Aptos Serif" panose="02020604070405020304" pitchFamily="18" charset="0"/>
                    </a:rPr>
                    <a:t>Outreach &amp; Engagement</a:t>
                  </a:r>
                  <a:endParaRPr lang="en-IN" sz="2400">
                    <a:latin typeface="Aptos Serif" panose="02020604070405020304" pitchFamily="18" charset="0"/>
                    <a:ea typeface="ADLaM Display" panose="020F0502020204030204" pitchFamily="2" charset="0"/>
                    <a:cs typeface="Aptos Serif" panose="02020604070405020304" pitchFamily="18" charset="0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44D1A4-7F19-3F5D-F409-AFEBC874F0E7}"/>
                  </a:ext>
                </a:extLst>
              </p:cNvPr>
              <p:cNvGrpSpPr/>
              <p:nvPr/>
            </p:nvGrpSpPr>
            <p:grpSpPr>
              <a:xfrm>
                <a:off x="3392131" y="2645852"/>
                <a:ext cx="5132437" cy="580103"/>
                <a:chOff x="3392131" y="1327355"/>
                <a:chExt cx="5132437" cy="580103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F2F6B3C-B978-7448-290D-6DFA7C0116B4}"/>
                    </a:ext>
                  </a:extLst>
                </p:cNvPr>
                <p:cNvSpPr/>
                <p:nvPr/>
              </p:nvSpPr>
              <p:spPr>
                <a:xfrm>
                  <a:off x="3392131" y="1327355"/>
                  <a:ext cx="688258" cy="580103"/>
                </a:xfrm>
                <a:prstGeom prst="ellipse">
                  <a:avLst/>
                </a:prstGeom>
                <a:solidFill>
                  <a:srgbClr val="008080"/>
                </a:solidFill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03</a:t>
                  </a:r>
                  <a:endParaRPr lang="en-IN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FB03712-69B2-53AD-4163-9831C45AAC3A}"/>
                    </a:ext>
                  </a:extLst>
                </p:cNvPr>
                <p:cNvCxnSpPr>
                  <a:cxnSpLocks/>
                  <a:stCxn id="56" idx="5"/>
                </p:cNvCxnSpPr>
                <p:nvPr/>
              </p:nvCxnSpPr>
              <p:spPr>
                <a:xfrm>
                  <a:off x="3979596" y="1822504"/>
                  <a:ext cx="4544972" cy="20966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5DB44FF-76D6-47AA-4413-64B94155CFCE}"/>
                    </a:ext>
                  </a:extLst>
                </p:cNvPr>
                <p:cNvSpPr txBox="1"/>
                <p:nvPr/>
              </p:nvSpPr>
              <p:spPr>
                <a:xfrm>
                  <a:off x="4080389" y="1385557"/>
                  <a:ext cx="4444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>
                      <a:latin typeface="Aptos Serif" panose="02020604070405020304" pitchFamily="18" charset="0"/>
                      <a:ea typeface="ADLaM Display" panose="020F0502020204030204" pitchFamily="2" charset="0"/>
                      <a:cs typeface="Aptos Serif" panose="02020604070405020304" pitchFamily="18" charset="0"/>
                    </a:rPr>
                    <a:t>Provider Information &amp; Quality</a:t>
                  </a:r>
                  <a:endParaRPr lang="en-IN" sz="2400">
                    <a:latin typeface="Aptos Serif" panose="02020604070405020304" pitchFamily="18" charset="0"/>
                    <a:ea typeface="ADLaM Display" panose="020F0502020204030204" pitchFamily="2" charset="0"/>
                    <a:cs typeface="Aptos Serif" panose="02020604070405020304" pitchFamily="18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C8BFD06-FFFB-072A-913A-3544289A1262}"/>
                  </a:ext>
                </a:extLst>
              </p:cNvPr>
              <p:cNvGrpSpPr/>
              <p:nvPr/>
            </p:nvGrpSpPr>
            <p:grpSpPr>
              <a:xfrm>
                <a:off x="3392131" y="3280439"/>
                <a:ext cx="5132437" cy="580103"/>
                <a:chOff x="3392131" y="1327355"/>
                <a:chExt cx="5132437" cy="58010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A99E2E5-19F6-3621-69A1-91594B5B6E01}"/>
                    </a:ext>
                  </a:extLst>
                </p:cNvPr>
                <p:cNvSpPr/>
                <p:nvPr/>
              </p:nvSpPr>
              <p:spPr>
                <a:xfrm>
                  <a:off x="3392131" y="1327355"/>
                  <a:ext cx="688258" cy="580103"/>
                </a:xfrm>
                <a:prstGeom prst="ellipse">
                  <a:avLst/>
                </a:prstGeom>
                <a:solidFill>
                  <a:srgbClr val="008080"/>
                </a:solidFill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04</a:t>
                  </a:r>
                  <a:endParaRPr lang="en-IN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BC9BBDF0-6E31-745D-902D-ACA76F702238}"/>
                    </a:ext>
                  </a:extLst>
                </p:cNvPr>
                <p:cNvCxnSpPr>
                  <a:cxnSpLocks/>
                  <a:stCxn id="60" idx="5"/>
                </p:cNvCxnSpPr>
                <p:nvPr/>
              </p:nvCxnSpPr>
              <p:spPr>
                <a:xfrm>
                  <a:off x="3979596" y="1822504"/>
                  <a:ext cx="4544972" cy="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FB30E39-1D8B-AE41-24DD-A05E3092E1E1}"/>
                    </a:ext>
                  </a:extLst>
                </p:cNvPr>
                <p:cNvSpPr txBox="1"/>
                <p:nvPr/>
              </p:nvSpPr>
              <p:spPr>
                <a:xfrm>
                  <a:off x="4080389" y="1355796"/>
                  <a:ext cx="28316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IN" sz="2800">
                    <a:latin typeface="Aptos Serif" panose="02020604070405020304" pitchFamily="18" charset="0"/>
                    <a:ea typeface="ADLaM Display" panose="020F0502020204030204" pitchFamily="2" charset="0"/>
                    <a:cs typeface="Aptos Serif" panose="02020604070405020304" pitchFamily="18" charset="0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4C4FC28-DBE1-6411-CFA5-EEC08B05E98D}"/>
                  </a:ext>
                </a:extLst>
              </p:cNvPr>
              <p:cNvGrpSpPr/>
              <p:nvPr/>
            </p:nvGrpSpPr>
            <p:grpSpPr>
              <a:xfrm>
                <a:off x="3392131" y="3943467"/>
                <a:ext cx="5132437" cy="580103"/>
                <a:chOff x="3392131" y="1327355"/>
                <a:chExt cx="5132437" cy="580103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27F6F92-7E1F-D9B5-8E9E-B6E52169C70C}"/>
                    </a:ext>
                  </a:extLst>
                </p:cNvPr>
                <p:cNvSpPr/>
                <p:nvPr/>
              </p:nvSpPr>
              <p:spPr>
                <a:xfrm>
                  <a:off x="3392131" y="1327355"/>
                  <a:ext cx="688258" cy="580103"/>
                </a:xfrm>
                <a:prstGeom prst="ellipse">
                  <a:avLst/>
                </a:prstGeom>
                <a:solidFill>
                  <a:srgbClr val="008080"/>
                </a:solidFill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05</a:t>
                  </a:r>
                  <a:endParaRPr lang="en-IN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25E2AB9-2D70-10A7-36E0-F422447DC082}"/>
                    </a:ext>
                  </a:extLst>
                </p:cNvPr>
                <p:cNvCxnSpPr>
                  <a:cxnSpLocks/>
                  <a:stCxn id="64" idx="5"/>
                </p:cNvCxnSpPr>
                <p:nvPr/>
              </p:nvCxnSpPr>
              <p:spPr>
                <a:xfrm flipV="1">
                  <a:off x="3979596" y="1801538"/>
                  <a:ext cx="4544972" cy="20966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A68FBC5-E052-4812-B48E-C4EB4E42A925}"/>
                    </a:ext>
                  </a:extLst>
                </p:cNvPr>
                <p:cNvSpPr txBox="1"/>
                <p:nvPr/>
              </p:nvSpPr>
              <p:spPr>
                <a:xfrm>
                  <a:off x="4080389" y="1355796"/>
                  <a:ext cx="28316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IN" sz="2800">
                    <a:latin typeface="Aptos Serif" panose="02020604070405020304" pitchFamily="18" charset="0"/>
                    <a:ea typeface="ADLaM Display" panose="020F0502020204030204" pitchFamily="2" charset="0"/>
                    <a:cs typeface="Aptos Serif" panose="02020604070405020304" pitchFamily="18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C404DFD-C1D6-D96D-A2B1-4E3BBCAB00D6}"/>
                  </a:ext>
                </a:extLst>
              </p:cNvPr>
              <p:cNvGrpSpPr/>
              <p:nvPr/>
            </p:nvGrpSpPr>
            <p:grpSpPr>
              <a:xfrm>
                <a:off x="3392131" y="4602743"/>
                <a:ext cx="5132437" cy="580103"/>
                <a:chOff x="3392131" y="1327355"/>
                <a:chExt cx="5731772" cy="580103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7A72DA16-AD5A-52AF-88A3-D36695AA611F}"/>
                    </a:ext>
                  </a:extLst>
                </p:cNvPr>
                <p:cNvSpPr/>
                <p:nvPr/>
              </p:nvSpPr>
              <p:spPr>
                <a:xfrm>
                  <a:off x="3392131" y="1327355"/>
                  <a:ext cx="688258" cy="580103"/>
                </a:xfrm>
                <a:prstGeom prst="ellipse">
                  <a:avLst/>
                </a:prstGeom>
                <a:solidFill>
                  <a:srgbClr val="008080"/>
                </a:solidFill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06</a:t>
                  </a:r>
                  <a:endParaRPr lang="en-IN" dirty="0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2F5B385D-F3CD-1B12-EB3B-8FC349B5FC4D}"/>
                    </a:ext>
                  </a:extLst>
                </p:cNvPr>
                <p:cNvCxnSpPr>
                  <a:cxnSpLocks/>
                  <a:stCxn id="68" idx="5"/>
                </p:cNvCxnSpPr>
                <p:nvPr/>
              </p:nvCxnSpPr>
              <p:spPr>
                <a:xfrm flipV="1">
                  <a:off x="3979596" y="1818752"/>
                  <a:ext cx="5144307" cy="3752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32AE06-076D-BEDE-555E-69B1BC735377}"/>
                    </a:ext>
                  </a:extLst>
                </p:cNvPr>
                <p:cNvSpPr txBox="1"/>
                <p:nvPr/>
              </p:nvSpPr>
              <p:spPr>
                <a:xfrm>
                  <a:off x="4080389" y="1355796"/>
                  <a:ext cx="28316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IN" sz="2800">
                    <a:latin typeface="Aptos Serif" panose="02020604070405020304" pitchFamily="18" charset="0"/>
                    <a:ea typeface="ADLaM Display" panose="020F0502020204030204" pitchFamily="2" charset="0"/>
                    <a:cs typeface="Aptos Serif" panose="02020604070405020304" pitchFamily="18" charset="0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DA4CC9-42AA-0D9D-8A94-C501FE357DE9}"/>
                  </a:ext>
                </a:extLst>
              </p:cNvPr>
              <p:cNvSpPr txBox="1"/>
              <p:nvPr/>
            </p:nvSpPr>
            <p:spPr>
              <a:xfrm>
                <a:off x="4080389" y="3379428"/>
                <a:ext cx="390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Aptos Serif" panose="02020604070405020304" pitchFamily="18" charset="0"/>
                    <a:ea typeface="ADLaM Display" panose="020F0502020204030204" pitchFamily="2" charset="0"/>
                    <a:cs typeface="Aptos Serif" panose="02020604070405020304" pitchFamily="18" charset="0"/>
                  </a:rPr>
                  <a:t>Program Enrollment</a:t>
                </a:r>
                <a:endParaRPr lang="en-IN" sz="2400">
                  <a:latin typeface="Aptos Serif" panose="02020604070405020304" pitchFamily="18" charset="0"/>
                  <a:ea typeface="ADLaM Display" panose="020F0502020204030204" pitchFamily="2" charset="0"/>
                  <a:cs typeface="Aptos Serif" panose="0202060407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CF8B87-355F-648A-1B64-2DD7847FDBA1}"/>
                  </a:ext>
                </a:extLst>
              </p:cNvPr>
              <p:cNvSpPr txBox="1"/>
              <p:nvPr/>
            </p:nvSpPr>
            <p:spPr>
              <a:xfrm>
                <a:off x="4080388" y="4022251"/>
                <a:ext cx="26448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Aptos Serif" panose="02020604070405020304" pitchFamily="18" charset="0"/>
                    <a:ea typeface="ADLaM Display" panose="020F0502020204030204" pitchFamily="2" charset="0"/>
                    <a:cs typeface="Aptos Serif" panose="02020604070405020304" pitchFamily="18" charset="0"/>
                  </a:rPr>
                  <a:t>Financial Funding</a:t>
                </a:r>
                <a:endParaRPr lang="en-IN" sz="2400">
                  <a:latin typeface="Aptos Serif" panose="02020604070405020304" pitchFamily="18" charset="0"/>
                  <a:ea typeface="ADLaM Display" panose="020F0502020204030204" pitchFamily="2" charset="0"/>
                  <a:cs typeface="Aptos Serif" panose="0202060407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FF1B9B7-D50C-844D-A9CE-0EAEF34AE41E}"/>
                  </a:ext>
                </a:extLst>
              </p:cNvPr>
              <p:cNvSpPr txBox="1"/>
              <p:nvPr/>
            </p:nvSpPr>
            <p:spPr>
              <a:xfrm>
                <a:off x="4080386" y="4692739"/>
                <a:ext cx="35199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Aptos Serif" panose="02020604070405020304" pitchFamily="18" charset="0"/>
                    <a:ea typeface="ADLaM Display" panose="020F0502020204030204" pitchFamily="2" charset="0"/>
                    <a:cs typeface="Aptos Serif" panose="02020604070405020304" pitchFamily="18" charset="0"/>
                  </a:rPr>
                  <a:t>High Level Architecture</a:t>
                </a:r>
                <a:endParaRPr lang="en-IN" sz="2400">
                  <a:latin typeface="Aptos Serif" panose="02020604070405020304" pitchFamily="18" charset="0"/>
                  <a:ea typeface="ADLaM Display" panose="020F0502020204030204" pitchFamily="2" charset="0"/>
                  <a:cs typeface="Aptos Serif" panose="02020604070405020304" pitchFamily="18" charset="0"/>
                </a:endParaRP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136C73C-456C-D375-849F-453267D7C9D1}"/>
                </a:ext>
              </a:extLst>
            </p:cNvPr>
            <p:cNvSpPr/>
            <p:nvPr/>
          </p:nvSpPr>
          <p:spPr>
            <a:xfrm>
              <a:off x="1391264" y="6100215"/>
              <a:ext cx="616291" cy="580103"/>
            </a:xfrm>
            <a:prstGeom prst="ellipse">
              <a:avLst/>
            </a:prstGeom>
            <a:solidFill>
              <a:srgbClr val="00808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07</a:t>
              </a:r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367CF4-1803-A93A-BC89-4E20FB86A1A1}"/>
                </a:ext>
              </a:extLst>
            </p:cNvPr>
            <p:cNvSpPr txBox="1"/>
            <p:nvPr/>
          </p:nvSpPr>
          <p:spPr>
            <a:xfrm>
              <a:off x="2079519" y="6190211"/>
              <a:ext cx="3519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ptos Serif" panose="02020604070405020304" pitchFamily="18" charset="0"/>
                  <a:ea typeface="ADLaM Display" panose="020F0502020204030204" pitchFamily="2" charset="0"/>
                  <a:cs typeface="Aptos Serif" panose="02020604070405020304" pitchFamily="18" charset="0"/>
                </a:rPr>
                <a:t>Conclusion</a:t>
              </a:r>
              <a:endParaRPr lang="en-IN" sz="2400" dirty="0">
                <a:latin typeface="Aptos Serif" panose="02020604070405020304" pitchFamily="18" charset="0"/>
                <a:ea typeface="ADLaM Display" panose="020F0502020204030204" pitchFamily="2" charset="0"/>
                <a:cs typeface="Aptos Serif" panose="0202060407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E186AD9-0F21-95DA-B8D7-16FD77E56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8469" y="6609286"/>
              <a:ext cx="4606399" cy="3752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569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F538383-FCEF-0B57-5AF9-D2E869670015}"/>
              </a:ext>
            </a:extLst>
          </p:cNvPr>
          <p:cNvGrpSpPr/>
          <p:nvPr/>
        </p:nvGrpSpPr>
        <p:grpSpPr>
          <a:xfrm>
            <a:off x="5156005" y="884903"/>
            <a:ext cx="6872749" cy="5702710"/>
            <a:chOff x="88490" y="1398641"/>
            <a:chExt cx="6872749" cy="523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B5611D-4970-8623-3BD8-667CDD9086B8}"/>
                </a:ext>
              </a:extLst>
            </p:cNvPr>
            <p:cNvGrpSpPr/>
            <p:nvPr/>
          </p:nvGrpSpPr>
          <p:grpSpPr>
            <a:xfrm>
              <a:off x="88490" y="1398641"/>
              <a:ext cx="6872749" cy="5238134"/>
              <a:chOff x="226141" y="464576"/>
              <a:chExt cx="6872749" cy="523813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03BE6F7-07D2-D717-232B-45DE4843686B}"/>
                  </a:ext>
                </a:extLst>
              </p:cNvPr>
              <p:cNvSpPr/>
              <p:nvPr/>
            </p:nvSpPr>
            <p:spPr>
              <a:xfrm>
                <a:off x="2045109" y="2054941"/>
                <a:ext cx="2762867" cy="2143433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Childcare Insight Solutions</a:t>
                </a:r>
                <a:endParaRPr lang="en-IN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05ACC64-D708-9937-B229-543AF7B32D90}"/>
                  </a:ext>
                </a:extLst>
              </p:cNvPr>
              <p:cNvSpPr/>
              <p:nvPr/>
            </p:nvSpPr>
            <p:spPr>
              <a:xfrm>
                <a:off x="3150124" y="464576"/>
                <a:ext cx="2005780" cy="139863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Objectives</a:t>
                </a:r>
                <a:endParaRPr lang="en-IN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6175C3A-119B-D0E2-E52F-AC2738C47086}"/>
                  </a:ext>
                </a:extLst>
              </p:cNvPr>
              <p:cNvSpPr/>
              <p:nvPr/>
            </p:nvSpPr>
            <p:spPr>
              <a:xfrm>
                <a:off x="334295" y="3817375"/>
                <a:ext cx="2005781" cy="154366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Reporting in Power BI</a:t>
                </a:r>
                <a:endParaRPr lang="en-IN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4ED9C00-4894-BA72-DAB0-9BC7041BB04D}"/>
                  </a:ext>
                </a:extLst>
              </p:cNvPr>
              <p:cNvSpPr/>
              <p:nvPr/>
            </p:nvSpPr>
            <p:spPr>
              <a:xfrm>
                <a:off x="226141" y="1290481"/>
                <a:ext cx="1818968" cy="1440427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Security</a:t>
                </a:r>
                <a:endParaRPr lang="en-IN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D4363A-8341-1551-A125-0701BF24A9EE}"/>
                  </a:ext>
                </a:extLst>
              </p:cNvPr>
              <p:cNvSpPr/>
              <p:nvPr/>
            </p:nvSpPr>
            <p:spPr>
              <a:xfrm>
                <a:off x="2939105" y="4446828"/>
                <a:ext cx="1927121" cy="1255882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Data Ingestions</a:t>
                </a:r>
                <a:endParaRPr lang="en-IN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75A6712-52A4-8475-25C2-F19EA9153A85}"/>
                  </a:ext>
                </a:extLst>
              </p:cNvPr>
              <p:cNvSpPr/>
              <p:nvPr/>
            </p:nvSpPr>
            <p:spPr>
              <a:xfrm>
                <a:off x="5093110" y="2775154"/>
                <a:ext cx="2005780" cy="138512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Framework</a:t>
                </a:r>
                <a:endParaRPr lang="en-IN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800AF21-7369-D6B3-22E9-06109609057B}"/>
                  </a:ext>
                </a:extLst>
              </p:cNvPr>
              <p:cNvCxnSpPr>
                <a:stCxn id="4" idx="1"/>
                <a:endCxn id="7" idx="6"/>
              </p:cNvCxnSpPr>
              <p:nvPr/>
            </p:nvCxnSpPr>
            <p:spPr>
              <a:xfrm flipH="1" flipV="1">
                <a:off x="2045109" y="2010695"/>
                <a:ext cx="404613" cy="358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7BB5C-F962-CF48-9864-0D670305DB11}"/>
                  </a:ext>
                </a:extLst>
              </p:cNvPr>
              <p:cNvCxnSpPr>
                <a:cxnSpLocks/>
                <a:stCxn id="4" idx="5"/>
                <a:endCxn id="8" idx="0"/>
              </p:cNvCxnSpPr>
              <p:nvPr/>
            </p:nvCxnSpPr>
            <p:spPr>
              <a:xfrm flipH="1">
                <a:off x="3902666" y="3884476"/>
                <a:ext cx="500697" cy="5623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81BA262-82BD-C813-B95D-3BACFFA81CDF}"/>
                  </a:ext>
                </a:extLst>
              </p:cNvPr>
              <p:cNvCxnSpPr>
                <a:cxnSpLocks/>
                <a:stCxn id="4" idx="6"/>
                <a:endCxn id="9" idx="2"/>
              </p:cNvCxnSpPr>
              <p:nvPr/>
            </p:nvCxnSpPr>
            <p:spPr>
              <a:xfrm>
                <a:off x="4807976" y="3126658"/>
                <a:ext cx="285134" cy="3410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C661431-90D1-243A-E7E6-373106E09BD8}"/>
                  </a:ext>
                </a:extLst>
              </p:cNvPr>
              <p:cNvCxnSpPr>
                <a:cxnSpLocks/>
                <a:stCxn id="4" idx="0"/>
                <a:endCxn id="5" idx="4"/>
              </p:cNvCxnSpPr>
              <p:nvPr/>
            </p:nvCxnSpPr>
            <p:spPr>
              <a:xfrm flipV="1">
                <a:off x="3426543" y="1863211"/>
                <a:ext cx="726471" cy="1917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2217659-4279-DE29-3269-BF6A880067F0}"/>
                  </a:ext>
                </a:extLst>
              </p:cNvPr>
              <p:cNvCxnSpPr>
                <a:cxnSpLocks/>
                <a:stCxn id="4" idx="3"/>
                <a:endCxn id="6" idx="7"/>
              </p:cNvCxnSpPr>
              <p:nvPr/>
            </p:nvCxnSpPr>
            <p:spPr>
              <a:xfrm flipH="1">
                <a:off x="2046336" y="3884476"/>
                <a:ext cx="403386" cy="1589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98" name="Picture 2" descr="Objective ">
              <a:extLst>
                <a:ext uri="{FF2B5EF4-FFF2-40B4-BE49-F238E27FC236}">
                  <a16:creationId xmlns:a16="http://schemas.microsoft.com/office/drawing/2014/main" id="{8812D7B3-1E8A-724C-F2BA-76F24B76E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773" y="1477108"/>
              <a:ext cx="517939" cy="462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Framework ">
              <a:extLst>
                <a:ext uri="{FF2B5EF4-FFF2-40B4-BE49-F238E27FC236}">
                  <a16:creationId xmlns:a16="http://schemas.microsoft.com/office/drawing/2014/main" id="{BC4AB5BF-DC3B-2295-AC03-2DFE96800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6596" y="3747746"/>
              <a:ext cx="563623" cy="56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6677F7-5BC4-B9A1-2D33-AC72B873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6089" y="5453679"/>
              <a:ext cx="409273" cy="30763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4FFB055-2467-B765-1C71-6549431EB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4" y="4945299"/>
              <a:ext cx="310455" cy="298079"/>
            </a:xfrm>
            <a:prstGeom prst="rect">
              <a:avLst/>
            </a:prstGeom>
          </p:spPr>
        </p:pic>
        <p:pic>
          <p:nvPicPr>
            <p:cNvPr id="4102" name="Picture 6" descr="Cyber security ">
              <a:extLst>
                <a:ext uri="{FF2B5EF4-FFF2-40B4-BE49-F238E27FC236}">
                  <a16:creationId xmlns:a16="http://schemas.microsoft.com/office/drawing/2014/main" id="{BAE44EBF-2040-B242-0124-28F422035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2" y="2313772"/>
              <a:ext cx="483504" cy="48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C9DA007-2A67-6CA2-7059-9741AEF5610A}"/>
              </a:ext>
            </a:extLst>
          </p:cNvPr>
          <p:cNvSpPr txBox="1"/>
          <p:nvPr/>
        </p:nvSpPr>
        <p:spPr>
          <a:xfrm>
            <a:off x="2202424" y="-21324"/>
            <a:ext cx="76986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rgbClr val="008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OVERVIEW</a:t>
            </a:r>
            <a:endParaRPr lang="en-US" sz="4400" b="1" cap="none" spc="0" dirty="0">
              <a:ln w="0"/>
              <a:solidFill>
                <a:srgbClr val="00808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0725EC-B434-941C-D2BC-45D9396474CC}"/>
              </a:ext>
            </a:extLst>
          </p:cNvPr>
          <p:cNvGrpSpPr/>
          <p:nvPr/>
        </p:nvGrpSpPr>
        <p:grpSpPr>
          <a:xfrm>
            <a:off x="89561" y="1108168"/>
            <a:ext cx="4832175" cy="5626929"/>
            <a:chOff x="181149" y="369048"/>
            <a:chExt cx="3859909" cy="571991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2C20D4D-D4DE-0BF4-EB7F-DACFF422A5AD}"/>
                </a:ext>
              </a:extLst>
            </p:cNvPr>
            <p:cNvSpPr/>
            <p:nvPr/>
          </p:nvSpPr>
          <p:spPr>
            <a:xfrm>
              <a:off x="181149" y="369048"/>
              <a:ext cx="3824748" cy="5719915"/>
            </a:xfrm>
            <a:prstGeom prst="roundRect">
              <a:avLst/>
            </a:prstGeom>
            <a:solidFill>
              <a:srgbClr val="008080"/>
            </a:solidFill>
          </p:spPr>
          <p:style>
            <a:lnRef idx="3">
              <a:schemeClr val="lt1"/>
            </a:lnRef>
            <a:fillRef idx="1003">
              <a:schemeClr val="dk2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F491D7C-5600-D322-980A-518FC08D186A}"/>
                </a:ext>
              </a:extLst>
            </p:cNvPr>
            <p:cNvGrpSpPr/>
            <p:nvPr/>
          </p:nvGrpSpPr>
          <p:grpSpPr>
            <a:xfrm>
              <a:off x="393293" y="929283"/>
              <a:ext cx="3647765" cy="3202391"/>
              <a:chOff x="393293" y="929283"/>
              <a:chExt cx="3647765" cy="3202391"/>
            </a:xfrm>
          </p:grpSpPr>
          <p:sp>
            <p:nvSpPr>
              <p:cNvPr id="44" name="Rectangle 3">
                <a:extLst>
                  <a:ext uri="{FF2B5EF4-FFF2-40B4-BE49-F238E27FC236}">
                    <a16:creationId xmlns:a16="http://schemas.microsoft.com/office/drawing/2014/main" id="{9969DDDA-C8CB-5CA8-47C4-770726531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393293" y="3793120"/>
                <a:ext cx="3647765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6893DCB-3C77-FF39-6123-FD3D7506CE7F}"/>
                  </a:ext>
                </a:extLst>
              </p:cNvPr>
              <p:cNvSpPr/>
              <p:nvPr/>
            </p:nvSpPr>
            <p:spPr>
              <a:xfrm>
                <a:off x="2058956" y="929283"/>
                <a:ext cx="139453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endParaRPr lang="en-US" sz="3600" b="1" cap="none" spc="50">
                  <a:ln w="0"/>
                  <a:solidFill>
                    <a:schemeClr val="bg2">
                      <a:lumMod val="90000"/>
                    </a:schemeClr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endParaRPr>
              </a:p>
            </p:txBody>
          </p:sp>
        </p:grpSp>
      </p:grpSp>
      <p:sp>
        <p:nvSpPr>
          <p:cNvPr id="40" name="Rectangle 7">
            <a:extLst>
              <a:ext uri="{FF2B5EF4-FFF2-40B4-BE49-F238E27FC236}">
                <a16:creationId xmlns:a16="http://schemas.microsoft.com/office/drawing/2014/main" id="{FACD6222-E33E-08AE-669B-E6BD7ED33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179" y="1413253"/>
            <a:ext cx="443263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Child Care Insight Solutions is a purpose-driven analytics platform for childcare and child healthcare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holistic, data-driven visibility to improve planning, monitoring, and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leverages Microsoft Fabric ETL with a Bronze–Silver–Gold architecture and Power BI reporting.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insights cover outreach &amp; engagement, enrollment, provider quality, and financial funding.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Built-in security with RLS, OLS, and data masking ensures privacy and compliance.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it enables better resource utilization and improved outcomes for children and families.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D762F9-9A88-88E4-F334-3601374315F5}"/>
              </a:ext>
            </a:extLst>
          </p:cNvPr>
          <p:cNvGrpSpPr/>
          <p:nvPr/>
        </p:nvGrpSpPr>
        <p:grpSpPr>
          <a:xfrm>
            <a:off x="0" y="0"/>
            <a:ext cx="12192000" cy="602901"/>
            <a:chOff x="0" y="0"/>
            <a:chExt cx="12192000" cy="60290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D969FDB-34EE-E025-7FE3-46B25D3A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23356" y="0"/>
              <a:ext cx="1868644" cy="30777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1311245-345D-910D-2B83-EC74089CFFF6}"/>
                </a:ext>
              </a:extLst>
            </p:cNvPr>
            <p:cNvGrpSpPr/>
            <p:nvPr/>
          </p:nvGrpSpPr>
          <p:grpSpPr>
            <a:xfrm>
              <a:off x="0" y="0"/>
              <a:ext cx="2982626" cy="602901"/>
              <a:chOff x="0" y="0"/>
              <a:chExt cx="2982626" cy="602901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295E83A0-9DEE-A27E-30CB-EDC937FD5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045537" cy="602901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DEB8729-6F06-1B02-9356-6E5EAC053FED}"/>
                  </a:ext>
                </a:extLst>
              </p:cNvPr>
              <p:cNvSpPr/>
              <p:nvPr/>
            </p:nvSpPr>
            <p:spPr>
              <a:xfrm>
                <a:off x="714313" y="147561"/>
                <a:ext cx="226831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Childcare Insight Solutions</a:t>
                </a:r>
                <a:endPara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387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59607-C384-2FFA-C5D5-944CB320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"/>
            <a:ext cx="12192000" cy="6856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72A956-741D-D7FE-E24C-7E667117FCC3}"/>
              </a:ext>
            </a:extLst>
          </p:cNvPr>
          <p:cNvSpPr txBox="1"/>
          <p:nvPr/>
        </p:nvSpPr>
        <p:spPr>
          <a:xfrm>
            <a:off x="3008671" y="125050"/>
            <a:ext cx="61746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rgbClr val="008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endParaRPr lang="en-US" sz="4400" b="1" cap="none" spc="0" dirty="0">
              <a:ln w="0"/>
              <a:solidFill>
                <a:srgbClr val="00808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77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24357D4-85F0-230D-009A-C07D8DD32D54}"/>
              </a:ext>
            </a:extLst>
          </p:cNvPr>
          <p:cNvGrpSpPr/>
          <p:nvPr/>
        </p:nvGrpSpPr>
        <p:grpSpPr>
          <a:xfrm>
            <a:off x="93785" y="1224778"/>
            <a:ext cx="3824748" cy="5523499"/>
            <a:chOff x="216310" y="629265"/>
            <a:chExt cx="3824748" cy="571991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5301AFB-9E47-35AE-560B-7AA44144794A}"/>
                </a:ext>
              </a:extLst>
            </p:cNvPr>
            <p:cNvSpPr/>
            <p:nvPr/>
          </p:nvSpPr>
          <p:spPr>
            <a:xfrm>
              <a:off x="216310" y="629265"/>
              <a:ext cx="3824748" cy="5719915"/>
            </a:xfrm>
            <a:prstGeom prst="roundRect">
              <a:avLst/>
            </a:prstGeom>
            <a:solidFill>
              <a:srgbClr val="008080"/>
            </a:solidFill>
          </p:spPr>
          <p:style>
            <a:lnRef idx="3">
              <a:schemeClr val="lt1"/>
            </a:lnRef>
            <a:fillRef idx="1003">
              <a:schemeClr val="dk2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E77C4C-807F-A3AF-3C70-4659FB8E8D50}"/>
                </a:ext>
              </a:extLst>
            </p:cNvPr>
            <p:cNvGrpSpPr/>
            <p:nvPr/>
          </p:nvGrpSpPr>
          <p:grpSpPr>
            <a:xfrm>
              <a:off x="393293" y="929283"/>
              <a:ext cx="3647765" cy="5172161"/>
              <a:chOff x="393293" y="929283"/>
              <a:chExt cx="3647765" cy="5172161"/>
            </a:xfrm>
          </p:grpSpPr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45A3246-0303-61FC-32E8-3D43CEEC2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393293" y="1823350"/>
                <a:ext cx="3647765" cy="42780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Tracks family engagement across webinars, trainings, conferences, and community events.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Monitors engagement effectiveness, satisfaction, conversions, resolutions, and event outcomes with YoY comparison.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Interactive Analysis: Enables drill-down by campaign, event type, location, region, and year.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Trend &amp; Impact Insights: Highlights outreach performance, engagement trends, and enrollment patterns across income groups.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A90B1E-FFD3-1A52-CC3E-E7CA23065931}"/>
                  </a:ext>
                </a:extLst>
              </p:cNvPr>
              <p:cNvSpPr/>
              <p:nvPr/>
            </p:nvSpPr>
            <p:spPr>
              <a:xfrm>
                <a:off x="501379" y="929283"/>
                <a:ext cx="3254609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b="1" cap="none" spc="50">
                    <a:ln w="0"/>
                    <a:solidFill>
                      <a:schemeClr val="bg2">
                        <a:lumMod val="90000"/>
                      </a:schemeClr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</a:rPr>
                  <a:t>Key Highlights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45C62A5-F02D-FB0A-D9A0-273AD726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1"/>
          <a:stretch>
            <a:fillRect/>
          </a:stretch>
        </p:blipFill>
        <p:spPr>
          <a:xfrm>
            <a:off x="4021393" y="1224777"/>
            <a:ext cx="8076822" cy="55234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0AB14A-6ABD-5D68-FAA3-2FC703AC38A0}"/>
              </a:ext>
            </a:extLst>
          </p:cNvPr>
          <p:cNvSpPr/>
          <p:nvPr/>
        </p:nvSpPr>
        <p:spPr>
          <a:xfrm>
            <a:off x="2982626" y="455338"/>
            <a:ext cx="67367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008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OUTREACH &amp; ENGAGEMENT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22555-92CC-7164-24A3-ADC0A1E5E7ED}"/>
              </a:ext>
            </a:extLst>
          </p:cNvPr>
          <p:cNvGrpSpPr/>
          <p:nvPr/>
        </p:nvGrpSpPr>
        <p:grpSpPr>
          <a:xfrm>
            <a:off x="0" y="0"/>
            <a:ext cx="12192000" cy="602901"/>
            <a:chOff x="0" y="0"/>
            <a:chExt cx="12192000" cy="6029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260003-CA55-DCF6-0CE4-A6F6B14E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3356" y="0"/>
              <a:ext cx="1868644" cy="307776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4C7456-6CEF-9345-9AE2-7854E1948F62}"/>
                </a:ext>
              </a:extLst>
            </p:cNvPr>
            <p:cNvGrpSpPr/>
            <p:nvPr/>
          </p:nvGrpSpPr>
          <p:grpSpPr>
            <a:xfrm>
              <a:off x="0" y="0"/>
              <a:ext cx="2982626" cy="602901"/>
              <a:chOff x="0" y="0"/>
              <a:chExt cx="2982626" cy="60290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37A755F-56BA-CAA3-0CF8-DEE1D0CCB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45537" cy="60290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076FC52-EF88-93CE-F971-8A458BA0B8B4}"/>
                  </a:ext>
                </a:extLst>
              </p:cNvPr>
              <p:cNvSpPr/>
              <p:nvPr/>
            </p:nvSpPr>
            <p:spPr>
              <a:xfrm>
                <a:off x="714313" y="147561"/>
                <a:ext cx="226831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Childcare Insight Solutions</a:t>
                </a:r>
                <a:endPara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225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6BCC43-1266-1985-19F4-1ACD565C959C}"/>
              </a:ext>
            </a:extLst>
          </p:cNvPr>
          <p:cNvSpPr/>
          <p:nvPr/>
        </p:nvSpPr>
        <p:spPr>
          <a:xfrm>
            <a:off x="93785" y="1287099"/>
            <a:ext cx="3824748" cy="5461178"/>
          </a:xfrm>
          <a:prstGeom prst="roundRect">
            <a:avLst/>
          </a:prstGeom>
          <a:solidFill>
            <a:srgbClr val="008080"/>
          </a:solidFill>
        </p:spPr>
        <p:style>
          <a:lnRef idx="3">
            <a:schemeClr val="lt1"/>
          </a:lnRef>
          <a:fillRef idx="1003">
            <a:schemeClr val="dk2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5A2ACA-EB14-11DE-F726-BD632737C26E}"/>
              </a:ext>
            </a:extLst>
          </p:cNvPr>
          <p:cNvGrpSpPr/>
          <p:nvPr/>
        </p:nvGrpSpPr>
        <p:grpSpPr>
          <a:xfrm>
            <a:off x="270768" y="1328380"/>
            <a:ext cx="3647765" cy="3202391"/>
            <a:chOff x="393293" y="929283"/>
            <a:chExt cx="3647765" cy="3202391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328DC2F3-D9CF-DED6-5A50-1BADF34C76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393293" y="3793120"/>
              <a:ext cx="364776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F4E35F-AF54-D4F4-E596-5BDD952E69B3}"/>
                </a:ext>
              </a:extLst>
            </p:cNvPr>
            <p:cNvSpPr/>
            <p:nvPr/>
          </p:nvSpPr>
          <p:spPr>
            <a:xfrm>
              <a:off x="501379" y="929283"/>
              <a:ext cx="325460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>
                  <a:ln w="0"/>
                  <a:solidFill>
                    <a:schemeClr val="bg2">
                      <a:lumMod val="90000"/>
                    </a:schemeClr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Key Highlights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626DB8D-4B8D-9855-BBD6-D1E7C931AF4E}"/>
              </a:ext>
            </a:extLst>
          </p:cNvPr>
          <p:cNvSpPr/>
          <p:nvPr/>
        </p:nvSpPr>
        <p:spPr>
          <a:xfrm>
            <a:off x="1332708" y="416353"/>
            <a:ext cx="95265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rgbClr val="008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PROVIDER INFORMATION &amp; QUALITY</a:t>
            </a:r>
            <a:endParaRPr lang="en-US" sz="4400" b="1" cap="none" spc="0" dirty="0">
              <a:ln w="0"/>
              <a:solidFill>
                <a:srgbClr val="00808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8B9D88A-A5B3-445D-EFA1-5C77590CE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2" y="2359523"/>
            <a:ext cx="372113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Unified view of childcare providers covering capacity, enrollment, quality, training, and compliance.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metrics tracked are providers, enrollment, capacity, staff training, and TRS ratings.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Interactive analysis by provider type, location, income range, and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Supports quality monitoring and policy decisions through performance and compliance insights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00D6E2-8171-FE67-3749-E9A69F0F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899" y="1287099"/>
            <a:ext cx="8106316" cy="546117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DEE088D-9B08-B75D-D6D5-7FDF495BEC93}"/>
              </a:ext>
            </a:extLst>
          </p:cNvPr>
          <p:cNvGrpSpPr/>
          <p:nvPr/>
        </p:nvGrpSpPr>
        <p:grpSpPr>
          <a:xfrm>
            <a:off x="0" y="0"/>
            <a:ext cx="12192000" cy="602901"/>
            <a:chOff x="0" y="0"/>
            <a:chExt cx="12192000" cy="6029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BC88E1-46B8-13B8-2098-E6D8FE6F8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3356" y="0"/>
              <a:ext cx="1868644" cy="30777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8F7084-13A7-E4E4-140D-3E9881D91C5C}"/>
                </a:ext>
              </a:extLst>
            </p:cNvPr>
            <p:cNvGrpSpPr/>
            <p:nvPr/>
          </p:nvGrpSpPr>
          <p:grpSpPr>
            <a:xfrm>
              <a:off x="0" y="0"/>
              <a:ext cx="2982626" cy="602901"/>
              <a:chOff x="0" y="0"/>
              <a:chExt cx="2982626" cy="60290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94E6441-6496-254C-2959-53DC963E7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45537" cy="602901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6571118-BE47-9A00-5C84-A81A03324B0B}"/>
                  </a:ext>
                </a:extLst>
              </p:cNvPr>
              <p:cNvSpPr/>
              <p:nvPr/>
            </p:nvSpPr>
            <p:spPr>
              <a:xfrm>
                <a:off x="714313" y="147561"/>
                <a:ext cx="226831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Childcare Insight Solutions</a:t>
                </a:r>
                <a:endPara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52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CC5416-610F-FAC7-E441-9B3C30264B68}"/>
              </a:ext>
            </a:extLst>
          </p:cNvPr>
          <p:cNvSpPr/>
          <p:nvPr/>
        </p:nvSpPr>
        <p:spPr>
          <a:xfrm>
            <a:off x="93785" y="1336140"/>
            <a:ext cx="3824748" cy="5412137"/>
          </a:xfrm>
          <a:prstGeom prst="roundRect">
            <a:avLst/>
          </a:prstGeom>
          <a:solidFill>
            <a:srgbClr val="008080"/>
          </a:solidFill>
        </p:spPr>
        <p:style>
          <a:lnRef idx="3">
            <a:schemeClr val="lt1"/>
          </a:lnRef>
          <a:fillRef idx="1003">
            <a:schemeClr val="dk2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3BBD35-582E-1EC6-9CD7-9EDE3063DC3F}"/>
              </a:ext>
            </a:extLst>
          </p:cNvPr>
          <p:cNvGrpSpPr/>
          <p:nvPr/>
        </p:nvGrpSpPr>
        <p:grpSpPr>
          <a:xfrm>
            <a:off x="270768" y="1328380"/>
            <a:ext cx="3647765" cy="3202391"/>
            <a:chOff x="393293" y="929283"/>
            <a:chExt cx="3647765" cy="32023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5DEF5A-44D7-09A2-79ED-9E503AC63C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393293" y="3793120"/>
              <a:ext cx="364776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88809A-F84C-91D8-FEE6-7486B262AE4F}"/>
                </a:ext>
              </a:extLst>
            </p:cNvPr>
            <p:cNvSpPr/>
            <p:nvPr/>
          </p:nvSpPr>
          <p:spPr>
            <a:xfrm>
              <a:off x="501379" y="929283"/>
              <a:ext cx="325460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 dirty="0">
                  <a:ln w="0"/>
                  <a:solidFill>
                    <a:schemeClr val="bg2">
                      <a:lumMod val="90000"/>
                    </a:schemeClr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Key Highlights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F207605-D2C8-54DF-4782-6517B5F6EB2D}"/>
              </a:ext>
            </a:extLst>
          </p:cNvPr>
          <p:cNvSpPr/>
          <p:nvPr/>
        </p:nvSpPr>
        <p:spPr>
          <a:xfrm>
            <a:off x="2549457" y="507138"/>
            <a:ext cx="68571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rgbClr val="008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 ENROLLEMENT</a:t>
            </a:r>
            <a:endParaRPr lang="en-US" sz="4400" b="1" cap="none" spc="0" dirty="0">
              <a:ln w="0"/>
              <a:solidFill>
                <a:srgbClr val="00808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EB0FC79-F660-83C0-58B6-982F4FB7B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53" y="2118604"/>
            <a:ext cx="349234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Monitors program enrollment, capacity, waitlists, compliance, and attrition.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Tracks key enrollment and performance metrics across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Enables filtered analysis by program, provider, location, age group, and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Identifies capacity gaps and trends for better planning and access.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1187C-DE3E-3D19-F2B8-BF9D7C32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663" y="1336140"/>
            <a:ext cx="8096552" cy="54121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BE27FBC-0F57-8496-ED80-DD724896EC0D}"/>
              </a:ext>
            </a:extLst>
          </p:cNvPr>
          <p:cNvGrpSpPr/>
          <p:nvPr/>
        </p:nvGrpSpPr>
        <p:grpSpPr>
          <a:xfrm>
            <a:off x="0" y="0"/>
            <a:ext cx="12192000" cy="602901"/>
            <a:chOff x="0" y="0"/>
            <a:chExt cx="12192000" cy="6029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7E9B0F-F206-F371-EAE0-88D99787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3356" y="0"/>
              <a:ext cx="1868644" cy="307776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C82FBE-D895-A524-116C-1984553D9E94}"/>
                </a:ext>
              </a:extLst>
            </p:cNvPr>
            <p:cNvGrpSpPr/>
            <p:nvPr/>
          </p:nvGrpSpPr>
          <p:grpSpPr>
            <a:xfrm>
              <a:off x="0" y="0"/>
              <a:ext cx="2982626" cy="602901"/>
              <a:chOff x="0" y="0"/>
              <a:chExt cx="2982626" cy="6029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FCE71BC-E53C-E334-1765-9CFB127C2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45537" cy="60290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C9ACB9-3AFD-342F-3112-02DD2F01C52E}"/>
                  </a:ext>
                </a:extLst>
              </p:cNvPr>
              <p:cNvSpPr/>
              <p:nvPr/>
            </p:nvSpPr>
            <p:spPr>
              <a:xfrm>
                <a:off x="714313" y="147561"/>
                <a:ext cx="226831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Childcare Insight Solutions</a:t>
                </a:r>
                <a:endPara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183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431BBF-BD6A-8D51-082B-7031210C0476}"/>
              </a:ext>
            </a:extLst>
          </p:cNvPr>
          <p:cNvSpPr/>
          <p:nvPr/>
        </p:nvSpPr>
        <p:spPr>
          <a:xfrm>
            <a:off x="93785" y="1229032"/>
            <a:ext cx="3824748" cy="5519245"/>
          </a:xfrm>
          <a:prstGeom prst="roundRect">
            <a:avLst/>
          </a:prstGeom>
          <a:solidFill>
            <a:srgbClr val="008080"/>
          </a:solidFill>
        </p:spPr>
        <p:style>
          <a:lnRef idx="3">
            <a:schemeClr val="lt1"/>
          </a:lnRef>
          <a:fillRef idx="1003">
            <a:schemeClr val="dk2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AFFB8-4AD5-2308-98CB-74CD23FD4132}"/>
              </a:ext>
            </a:extLst>
          </p:cNvPr>
          <p:cNvGrpSpPr/>
          <p:nvPr/>
        </p:nvGrpSpPr>
        <p:grpSpPr>
          <a:xfrm>
            <a:off x="270768" y="1328380"/>
            <a:ext cx="3647765" cy="3202391"/>
            <a:chOff x="393293" y="929283"/>
            <a:chExt cx="3647765" cy="32023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2B4A5-393C-6D14-7CC9-0C0DC9AE55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393293" y="3793120"/>
              <a:ext cx="364776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60ACC6-7C4D-6D68-893F-D3315B562441}"/>
                </a:ext>
              </a:extLst>
            </p:cNvPr>
            <p:cNvSpPr/>
            <p:nvPr/>
          </p:nvSpPr>
          <p:spPr>
            <a:xfrm>
              <a:off x="501379" y="929283"/>
              <a:ext cx="325460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>
                  <a:ln w="0"/>
                  <a:solidFill>
                    <a:schemeClr val="bg2">
                      <a:lumMod val="90000"/>
                    </a:schemeClr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Key Highlights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61961A0-0959-5A43-A860-3682C7018E24}"/>
              </a:ext>
            </a:extLst>
          </p:cNvPr>
          <p:cNvSpPr/>
          <p:nvPr/>
        </p:nvSpPr>
        <p:spPr>
          <a:xfrm>
            <a:off x="2982626" y="459591"/>
            <a:ext cx="56140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008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FINANCIAL FUNDING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28EC68-5185-3FC6-4D35-1C702D908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38" y="2290208"/>
            <a:ext cx="325460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Tracks funding allocation, utilization, and financial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Monitors key metrics like budget, spend, grants, donations, and balance.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Enables filtered financial analysis by agency, region, purpose, and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Supports oversight and funding optimization.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A63FBB-E1CC-F5F9-8B54-EAD132EC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664" y="1229032"/>
            <a:ext cx="8096552" cy="54939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D1E7DE0-F0C6-61CD-1113-8DD8F4F2EB21}"/>
              </a:ext>
            </a:extLst>
          </p:cNvPr>
          <p:cNvGrpSpPr/>
          <p:nvPr/>
        </p:nvGrpSpPr>
        <p:grpSpPr>
          <a:xfrm>
            <a:off x="0" y="0"/>
            <a:ext cx="12192000" cy="602901"/>
            <a:chOff x="0" y="0"/>
            <a:chExt cx="12192000" cy="6029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648FB3-7C76-B0E4-8F59-9BA43C66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3356" y="0"/>
              <a:ext cx="1868644" cy="30777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B9D4D-5D00-577F-60E0-2238323B2624}"/>
                </a:ext>
              </a:extLst>
            </p:cNvPr>
            <p:cNvGrpSpPr/>
            <p:nvPr/>
          </p:nvGrpSpPr>
          <p:grpSpPr>
            <a:xfrm>
              <a:off x="0" y="0"/>
              <a:ext cx="2982626" cy="602901"/>
              <a:chOff x="0" y="0"/>
              <a:chExt cx="2982626" cy="60290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18357C7-C274-2A59-827C-076649F6C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45537" cy="602901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2920334-CA5F-5058-9F7F-42B30CE07BAC}"/>
                  </a:ext>
                </a:extLst>
              </p:cNvPr>
              <p:cNvSpPr/>
              <p:nvPr/>
            </p:nvSpPr>
            <p:spPr>
              <a:xfrm>
                <a:off x="714313" y="147561"/>
                <a:ext cx="226831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Childcare Insight Solutions</a:t>
                </a:r>
                <a:endPara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586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AB939-FFC7-2288-A3C7-10DB92D34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0442" r="4396" b="20531"/>
          <a:stretch>
            <a:fillRect/>
          </a:stretch>
        </p:blipFill>
        <p:spPr>
          <a:xfrm>
            <a:off x="5158154" y="861882"/>
            <a:ext cx="6945358" cy="587317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05AEEE-2016-019D-1A87-CE2F600AAEBA}"/>
              </a:ext>
            </a:extLst>
          </p:cNvPr>
          <p:cNvSpPr/>
          <p:nvPr/>
        </p:nvSpPr>
        <p:spPr>
          <a:xfrm>
            <a:off x="88489" y="861884"/>
            <a:ext cx="4876801" cy="5873172"/>
          </a:xfrm>
          <a:prstGeom prst="roundRect">
            <a:avLst/>
          </a:prstGeom>
          <a:solidFill>
            <a:srgbClr val="008080"/>
          </a:solidFill>
        </p:spPr>
        <p:style>
          <a:lnRef idx="3">
            <a:schemeClr val="lt1"/>
          </a:lnRef>
          <a:fillRef idx="1003">
            <a:schemeClr val="dk2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26EC2-40AE-E777-1367-3622A97BCF98}"/>
              </a:ext>
            </a:extLst>
          </p:cNvPr>
          <p:cNvSpPr txBox="1"/>
          <p:nvPr/>
        </p:nvSpPr>
        <p:spPr>
          <a:xfrm>
            <a:off x="294968" y="1053743"/>
            <a:ext cx="452283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Multiple data sources</a:t>
            </a:r>
            <a:r>
              <a:rPr lang="en-US" sz="1400">
                <a:solidFill>
                  <a:schemeClr val="bg1"/>
                </a:solidFill>
              </a:rPr>
              <a:t> including flat files, operational systems, and external feeds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Bronze Layer (Raw Data)</a:t>
            </a:r>
            <a:endParaRPr lang="en-US" sz="1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Stores source data in its original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Enables traceability and reprocessing when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Silver Layer (Clean &amp; Validated Data)</a:t>
            </a:r>
            <a:endParaRPr lang="en-US" sz="1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Data cleansing, standardization, and validation applied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Ensures data quality, consistency, and business rules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Gold Layer (Business-Ready Data)</a:t>
            </a:r>
            <a:endParaRPr lang="en-US" sz="1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Curated and aggregated datasets optimized for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Supports KPIs, dashboards, and reporting use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Unified storage with </a:t>
            </a:r>
            <a:r>
              <a:rPr lang="en-US" sz="1400" b="1" err="1">
                <a:solidFill>
                  <a:schemeClr val="bg1"/>
                </a:solidFill>
              </a:rPr>
              <a:t>OneLake</a:t>
            </a:r>
            <a:r>
              <a:rPr lang="en-US" sz="1400">
                <a:solidFill>
                  <a:schemeClr val="bg1"/>
                </a:solidFill>
              </a:rPr>
              <a:t> for centralized data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Built on Microsoft Fabric</a:t>
            </a:r>
            <a:r>
              <a:rPr lang="en-US" sz="1400">
                <a:solidFill>
                  <a:schemeClr val="bg1"/>
                </a:solidFill>
              </a:rPr>
              <a:t> using Spark notebooks, Spark jobs, and Dataflows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Seamless analytics consumption</a:t>
            </a:r>
            <a:r>
              <a:rPr lang="en-US" sz="1400">
                <a:solidFill>
                  <a:schemeClr val="bg1"/>
                </a:solidFill>
              </a:rPr>
              <a:t> via Power BI dashboards, reports, and KPIs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Scalable and future-ready design</a:t>
            </a:r>
            <a:r>
              <a:rPr lang="en-US" sz="1400">
                <a:solidFill>
                  <a:schemeClr val="bg1"/>
                </a:solidFill>
              </a:rPr>
              <a:t> to onboard new data sources and analytics needs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19194-6A77-A1D8-2A67-4FB104746CE6}"/>
              </a:ext>
            </a:extLst>
          </p:cNvPr>
          <p:cNvSpPr txBox="1"/>
          <p:nvPr/>
        </p:nvSpPr>
        <p:spPr>
          <a:xfrm>
            <a:off x="3175489" y="67992"/>
            <a:ext cx="6489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cap="none" spc="0">
                <a:ln w="0"/>
                <a:solidFill>
                  <a:srgbClr val="008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LEVEL ARCHITECTURE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BA45B1-A1CC-3678-56DF-23F1DF6A5EF7}"/>
              </a:ext>
            </a:extLst>
          </p:cNvPr>
          <p:cNvGrpSpPr/>
          <p:nvPr/>
        </p:nvGrpSpPr>
        <p:grpSpPr>
          <a:xfrm>
            <a:off x="0" y="0"/>
            <a:ext cx="12192000" cy="602901"/>
            <a:chOff x="0" y="0"/>
            <a:chExt cx="12192000" cy="6029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5F8042-B323-2189-4F20-7A5E4688C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3356" y="0"/>
              <a:ext cx="1868644" cy="30777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50152D-9AA9-A4C4-87A6-BB0DF192D969}"/>
                </a:ext>
              </a:extLst>
            </p:cNvPr>
            <p:cNvGrpSpPr/>
            <p:nvPr/>
          </p:nvGrpSpPr>
          <p:grpSpPr>
            <a:xfrm>
              <a:off x="0" y="0"/>
              <a:ext cx="2982626" cy="602901"/>
              <a:chOff x="0" y="0"/>
              <a:chExt cx="2982626" cy="6029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050B3D6-EF90-96B8-8BDB-5F49096BA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45537" cy="60290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CBD747-5422-B120-2932-9802FF0867D4}"/>
                  </a:ext>
                </a:extLst>
              </p:cNvPr>
              <p:cNvSpPr/>
              <p:nvPr/>
            </p:nvSpPr>
            <p:spPr>
              <a:xfrm>
                <a:off x="714313" y="147561"/>
                <a:ext cx="226831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Childcare Insight Solutions</a:t>
                </a:r>
                <a:endPara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412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642</Words>
  <Application>Microsoft Office PowerPoint</Application>
  <PresentationFormat>Widescreen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Aptos Serif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Shivangi Mishra</dc:creator>
  <cp:lastModifiedBy>Shivangi Mishra</cp:lastModifiedBy>
  <cp:revision>1</cp:revision>
  <dcterms:created xsi:type="dcterms:W3CDTF">2026-01-08T12:45:39Z</dcterms:created>
  <dcterms:modified xsi:type="dcterms:W3CDTF">2026-01-09T11:12:52Z</dcterms:modified>
</cp:coreProperties>
</file>